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2"/>
  </p:notesMasterIdLst>
  <p:sldIdLst>
    <p:sldId id="4192" r:id="rId2"/>
    <p:sldId id="4193" r:id="rId3"/>
    <p:sldId id="4225" r:id="rId4"/>
    <p:sldId id="4196" r:id="rId5"/>
    <p:sldId id="4209" r:id="rId6"/>
    <p:sldId id="4210" r:id="rId7"/>
    <p:sldId id="4217" r:id="rId8"/>
    <p:sldId id="4218" r:id="rId9"/>
    <p:sldId id="4211" r:id="rId10"/>
    <p:sldId id="4216" r:id="rId11"/>
    <p:sldId id="4197" r:id="rId12"/>
    <p:sldId id="4219" r:id="rId13"/>
    <p:sldId id="4200" r:id="rId14"/>
    <p:sldId id="4228" r:id="rId15"/>
    <p:sldId id="4229" r:id="rId16"/>
    <p:sldId id="4230" r:id="rId17"/>
    <p:sldId id="4227" r:id="rId18"/>
    <p:sldId id="4231" r:id="rId19"/>
    <p:sldId id="4232" r:id="rId20"/>
    <p:sldId id="4226" r:id="rId21"/>
    <p:sldId id="4234" r:id="rId22"/>
    <p:sldId id="4208" r:id="rId23"/>
    <p:sldId id="4223" r:id="rId24"/>
    <p:sldId id="4224" r:id="rId25"/>
    <p:sldId id="4213" r:id="rId26"/>
    <p:sldId id="4215" r:id="rId27"/>
    <p:sldId id="4220" r:id="rId28"/>
    <p:sldId id="4222" r:id="rId29"/>
    <p:sldId id="4233" r:id="rId30"/>
    <p:sldId id="41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/>
    <p:restoredTop sz="86531"/>
  </p:normalViewPr>
  <p:slideViewPr>
    <p:cSldViewPr snapToGrid="0" showGuides="1">
      <p:cViewPr varScale="1">
        <p:scale>
          <a:sx n="110" d="100"/>
          <a:sy n="110" d="100"/>
        </p:scale>
        <p:origin x="1744" y="176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38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56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38.emf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40.emf"/><Relationship Id="rId7" Type="http://schemas.openxmlformats.org/officeDocument/2006/relationships/image" Target="../media/image62.png"/><Relationship Id="rId12" Type="http://schemas.openxmlformats.org/officeDocument/2006/relationships/image" Target="../media/image45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44.emf"/><Relationship Id="rId5" Type="http://schemas.openxmlformats.org/officeDocument/2006/relationships/image" Target="../media/image60.png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59.png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53.emf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3.emf"/><Relationship Id="rId7" Type="http://schemas.openxmlformats.org/officeDocument/2006/relationships/image" Target="../media/image69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82.emf"/><Relationship Id="rId18" Type="http://schemas.openxmlformats.org/officeDocument/2006/relationships/image" Target="../media/image87.emf"/><Relationship Id="rId3" Type="http://schemas.openxmlformats.org/officeDocument/2006/relationships/image" Target="../media/image72.emf"/><Relationship Id="rId21" Type="http://schemas.openxmlformats.org/officeDocument/2006/relationships/image" Target="../media/image90.emf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image" Target="../media/image71.emf"/><Relationship Id="rId16" Type="http://schemas.openxmlformats.org/officeDocument/2006/relationships/image" Target="../media/image85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5" Type="http://schemas.openxmlformats.org/officeDocument/2006/relationships/image" Target="../media/image84.emf"/><Relationship Id="rId10" Type="http://schemas.openxmlformats.org/officeDocument/2006/relationships/image" Target="../media/image79.emf"/><Relationship Id="rId19" Type="http://schemas.openxmlformats.org/officeDocument/2006/relationships/image" Target="../media/image88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Relationship Id="rId14" Type="http://schemas.openxmlformats.org/officeDocument/2006/relationships/image" Target="../media/image8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Machine Learning and </a:t>
            </a:r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 G. Patel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CA4F447-3B1B-1603-7077-BF79C9D828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895" y="4393310"/>
            <a:ext cx="4819650" cy="446913"/>
          </a:xfrm>
        </p:spPr>
        <p:txBody>
          <a:bodyPr/>
          <a:lstStyle/>
          <a:p>
            <a:r>
              <a:rPr lang="en-US" dirty="0"/>
              <a:t>Scientific Machine Learning Department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719F5ECC-8945-9315-2EEC-28607CC0D91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888992"/>
            <a:ext cx="4452257" cy="1402080"/>
          </a:xfrm>
        </p:spPr>
        <p:txBody>
          <a:bodyPr>
            <a:normAutofit/>
          </a:bodyPr>
          <a:lstStyle/>
          <a:p>
            <a:r>
              <a:rPr lang="en-US" dirty="0"/>
              <a:t>February 1 – 2, 2024</a:t>
            </a:r>
          </a:p>
          <a:p>
            <a:r>
              <a:rPr lang="en-US" dirty="0"/>
              <a:t>Numerical PDEs: Analysis, Algorithms, and Data Challenges</a:t>
            </a:r>
          </a:p>
          <a:p>
            <a:r>
              <a:rPr lang="en-US" dirty="0"/>
              <a:t>ICERM</a:t>
            </a:r>
          </a:p>
          <a:p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A712D9F-996F-E167-6C12-92DD8AE00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249E341-2871-3B3D-8A7B-9FFA21DE13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D1322-655F-86A8-E4AC-641BA683FDEE}"/>
              </a:ext>
            </a:extLst>
          </p:cNvPr>
          <p:cNvSpPr txBox="1"/>
          <p:nvPr/>
        </p:nvSpPr>
        <p:spPr>
          <a:xfrm>
            <a:off x="4222912" y="5945850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Depth of the 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E95DD-8BD3-CA9A-43E9-F9F8DA8AD1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5401737" y="3412280"/>
            <a:ext cx="293450" cy="4610774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74694D1-0C97-05C6-3619-2B6F6EC8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</p:spTree>
    <p:extLst>
      <p:ext uri="{BB962C8B-B14F-4D97-AF65-F5344CB8AC3E}">
        <p14:creationId xmlns:p14="http://schemas.microsoft.com/office/powerpoint/2010/main" val="327100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18F9-F9B5-E0EB-5A34-1BFF7C8A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3B2D-D271-233A-332D-5E2D0B039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universal approximators</a:t>
            </a:r>
          </a:p>
          <a:p>
            <a:pPr lvl="1"/>
            <a:r>
              <a:rPr lang="en-US" dirty="0"/>
              <a:t>For any function,                               , there’s a neural network with error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Constructive proofs are not generally available</a:t>
            </a:r>
          </a:p>
          <a:p>
            <a:endParaRPr lang="en-US" dirty="0"/>
          </a:p>
          <a:p>
            <a:r>
              <a:rPr lang="en-US" dirty="0"/>
              <a:t>We use optimization to train the neural network, i.e. regression</a:t>
            </a:r>
          </a:p>
          <a:p>
            <a:pPr lvl="1"/>
            <a:r>
              <a:rPr lang="en-US" dirty="0"/>
              <a:t>Say we have pairs of data</a:t>
            </a:r>
          </a:p>
          <a:p>
            <a:pPr lvl="1"/>
            <a:r>
              <a:rPr lang="en-US" dirty="0"/>
              <a:t>We find the weights and biases of the network,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7CF0F-C785-3C05-B57D-168B1E74B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068FC-B386-069F-EC72-F8FE46B45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820" y="3506022"/>
            <a:ext cx="16002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DCCDC-4BB4-C746-B0C6-A3111AB66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696" y="1696625"/>
            <a:ext cx="16002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C487E-10A4-D952-C54C-177FABF04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520" y="1720633"/>
            <a:ext cx="2006600" cy="25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005083-2C25-A25D-68C9-30D2C0E08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887" y="4484362"/>
            <a:ext cx="36703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A6926-A311-DC56-11F2-D5A709DAA85B}"/>
              </a:ext>
            </a:extLst>
          </p:cNvPr>
          <p:cNvSpPr txBox="1"/>
          <p:nvPr/>
        </p:nvSpPr>
        <p:spPr>
          <a:xfrm>
            <a:off x="352326" y="64839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G. </a:t>
            </a:r>
            <a:r>
              <a:rPr lang="en-US" sz="1400" dirty="0" err="1">
                <a:solidFill>
                  <a:schemeClr val="bg1"/>
                </a:solidFill>
              </a:rPr>
              <a:t>Cybenko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i="1" dirty="0">
                <a:solidFill>
                  <a:schemeClr val="bg1"/>
                </a:solidFill>
              </a:rPr>
              <a:t>MCSS</a:t>
            </a:r>
            <a:r>
              <a:rPr lang="en-US" sz="1400" dirty="0">
                <a:solidFill>
                  <a:schemeClr val="bg1"/>
                </a:solidFill>
              </a:rPr>
              <a:t> (1989)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3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A17F-5A49-F5F7-9DF6-FEE07F0C9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for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5BE2-29B4-1B2D-0E8D-FF73672CB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2600696"/>
            <a:ext cx="5502209" cy="3674806"/>
          </a:xfrm>
        </p:spPr>
        <p:txBody>
          <a:bodyPr/>
          <a:lstStyle/>
          <a:p>
            <a:r>
              <a:rPr lang="en-US" dirty="0"/>
              <a:t>The loss surface is not convex and high dimensional</a:t>
            </a:r>
          </a:p>
          <a:p>
            <a:pPr lvl="1"/>
            <a:r>
              <a:rPr lang="en-US" dirty="0"/>
              <a:t>Can’t find the global minimizer</a:t>
            </a:r>
          </a:p>
          <a:p>
            <a:r>
              <a:rPr lang="en-US" dirty="0"/>
              <a:t>Empirical and theoretical results suggest that all local minima are roughly equivalent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792F-B310-5E98-2186-6FE544E81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AFC63-1366-D839-D57F-05F1CB1F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58" y="1474951"/>
            <a:ext cx="5000405" cy="4047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EDD3D-4EF2-81A3-473A-8F60B3E1E4FC}"/>
              </a:ext>
            </a:extLst>
          </p:cNvPr>
          <p:cNvSpPr txBox="1"/>
          <p:nvPr/>
        </p:nvSpPr>
        <p:spPr>
          <a:xfrm>
            <a:off x="8026150" y="5555055"/>
            <a:ext cx="3679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A 2d slice of the loss surface of ResNet-56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H. Li et al., </a:t>
            </a:r>
            <a:r>
              <a:rPr lang="en-US" sz="1400" i="1" dirty="0" err="1">
                <a:solidFill>
                  <a:schemeClr val="bg1"/>
                </a:solidFill>
              </a:rPr>
              <a:t>NeurIPS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9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348F32-F91E-12B3-C978-242CF4F4DD05}"/>
              </a:ext>
            </a:extLst>
          </p:cNvPr>
          <p:cNvCxnSpPr>
            <a:cxnSpLocks/>
          </p:cNvCxnSpPr>
          <p:nvPr/>
        </p:nvCxnSpPr>
        <p:spPr>
          <a:xfrm flipV="1">
            <a:off x="3320135" y="3838700"/>
            <a:ext cx="1003826" cy="79622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DCDBE-8A47-EF05-7ABB-BA5FC0BACA8D}"/>
              </a:ext>
            </a:extLst>
          </p:cNvPr>
          <p:cNvCxnSpPr>
            <a:cxnSpLocks/>
          </p:cNvCxnSpPr>
          <p:nvPr/>
        </p:nvCxnSpPr>
        <p:spPr>
          <a:xfrm>
            <a:off x="3504599" y="3001417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D5B58F-2B78-9140-F966-7145F3F15031}"/>
              </a:ext>
            </a:extLst>
          </p:cNvPr>
          <p:cNvCxnSpPr>
            <a:cxnSpLocks/>
          </p:cNvCxnSpPr>
          <p:nvPr/>
        </p:nvCxnSpPr>
        <p:spPr>
          <a:xfrm>
            <a:off x="4270632" y="3845801"/>
            <a:ext cx="1263229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C51DD6-647E-7C36-1099-6221F327BB69}"/>
              </a:ext>
            </a:extLst>
          </p:cNvPr>
          <p:cNvCxnSpPr>
            <a:cxnSpLocks/>
          </p:cNvCxnSpPr>
          <p:nvPr/>
        </p:nvCxnSpPr>
        <p:spPr>
          <a:xfrm flipV="1">
            <a:off x="3484528" y="2859290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2F2DDB-9E92-E5F2-27EA-E1CCA1E44EB6}"/>
              </a:ext>
            </a:extLst>
          </p:cNvPr>
          <p:cNvCxnSpPr>
            <a:cxnSpLocks/>
          </p:cNvCxnSpPr>
          <p:nvPr/>
        </p:nvCxnSpPr>
        <p:spPr>
          <a:xfrm>
            <a:off x="4323961" y="3845801"/>
            <a:ext cx="858124" cy="99693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799BF1-C4FD-A70C-D0AD-F8AA55A437A9}"/>
              </a:ext>
            </a:extLst>
          </p:cNvPr>
          <p:cNvCxnSpPr>
            <a:cxnSpLocks/>
          </p:cNvCxnSpPr>
          <p:nvPr/>
        </p:nvCxnSpPr>
        <p:spPr>
          <a:xfrm>
            <a:off x="3354364" y="4630933"/>
            <a:ext cx="1827721" cy="1871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1FD1FD-2721-4DAD-38F5-5D6FD7253163}"/>
              </a:ext>
            </a:extLst>
          </p:cNvPr>
          <p:cNvCxnSpPr>
            <a:cxnSpLocks/>
          </p:cNvCxnSpPr>
          <p:nvPr/>
        </p:nvCxnSpPr>
        <p:spPr>
          <a:xfrm flipV="1">
            <a:off x="5171191" y="4194655"/>
            <a:ext cx="1780388" cy="67271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D1CDD4-69B7-5085-7641-4FB91C060313}"/>
              </a:ext>
            </a:extLst>
          </p:cNvPr>
          <p:cNvCxnSpPr>
            <a:cxnSpLocks/>
          </p:cNvCxnSpPr>
          <p:nvPr/>
        </p:nvCxnSpPr>
        <p:spPr>
          <a:xfrm>
            <a:off x="5929706" y="2913760"/>
            <a:ext cx="1021873" cy="1280895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5209C2-DD0B-508D-D55F-8A94FF8B4996}"/>
              </a:ext>
            </a:extLst>
          </p:cNvPr>
          <p:cNvCxnSpPr>
            <a:cxnSpLocks/>
          </p:cNvCxnSpPr>
          <p:nvPr/>
        </p:nvCxnSpPr>
        <p:spPr>
          <a:xfrm>
            <a:off x="5550448" y="3830488"/>
            <a:ext cx="1401131" cy="36416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6A9505-54C6-702E-2AD3-345872008B51}"/>
              </a:ext>
            </a:extLst>
          </p:cNvPr>
          <p:cNvCxnSpPr>
            <a:cxnSpLocks/>
          </p:cNvCxnSpPr>
          <p:nvPr/>
        </p:nvCxnSpPr>
        <p:spPr>
          <a:xfrm>
            <a:off x="2148437" y="4596685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684D0D-3F6A-F41F-51EE-163CD9FEA1BF}"/>
              </a:ext>
            </a:extLst>
          </p:cNvPr>
          <p:cNvCxnSpPr>
            <a:cxnSpLocks/>
          </p:cNvCxnSpPr>
          <p:nvPr/>
        </p:nvCxnSpPr>
        <p:spPr>
          <a:xfrm>
            <a:off x="2349261" y="3001417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866BD0-D4C2-2545-4E35-9D43D1EB6A9D}"/>
              </a:ext>
            </a:extLst>
          </p:cNvPr>
          <p:cNvCxnSpPr>
            <a:cxnSpLocks/>
          </p:cNvCxnSpPr>
          <p:nvPr/>
        </p:nvCxnSpPr>
        <p:spPr>
          <a:xfrm>
            <a:off x="7050833" y="4194655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DC8ED0-0319-0272-1DA9-81F389A0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mode automatic differentiation (backprop)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6C9AE-F28B-B2A9-FA50-D24536B46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optimal weights for a neural network using constrained optimization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objective functions can be represented by a directed acyclic graph (DAG)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Functions at nodes,                        , and data at edges,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C2B1C-422B-0C11-A2FB-6C62285C2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65B25-8639-79FB-743E-34DE026979C8}"/>
              </a:ext>
            </a:extLst>
          </p:cNvPr>
          <p:cNvSpPr/>
          <p:nvPr/>
        </p:nvSpPr>
        <p:spPr>
          <a:xfrm>
            <a:off x="3320135" y="2793599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8CC224-4889-4534-26F8-651105A7671C}"/>
              </a:ext>
            </a:extLst>
          </p:cNvPr>
          <p:cNvSpPr/>
          <p:nvPr/>
        </p:nvSpPr>
        <p:spPr>
          <a:xfrm>
            <a:off x="5326043" y="3630883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C0678B-1669-5476-24CD-D362C2DAB8EA}"/>
              </a:ext>
            </a:extLst>
          </p:cNvPr>
          <p:cNvSpPr/>
          <p:nvPr/>
        </p:nvSpPr>
        <p:spPr>
          <a:xfrm>
            <a:off x="4116143" y="363088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03E6CD-479A-842A-AE28-B339670F00E4}"/>
              </a:ext>
            </a:extLst>
          </p:cNvPr>
          <p:cNvSpPr/>
          <p:nvPr/>
        </p:nvSpPr>
        <p:spPr>
          <a:xfrm>
            <a:off x="3088962" y="4402474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C19DED-6471-A1FF-F827-BA111B1068D7}"/>
              </a:ext>
            </a:extLst>
          </p:cNvPr>
          <p:cNvSpPr/>
          <p:nvPr/>
        </p:nvSpPr>
        <p:spPr>
          <a:xfrm>
            <a:off x="4974267" y="4634920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A2E95-A553-6AE7-6E4E-A9F1EB2EB3C8}"/>
              </a:ext>
            </a:extLst>
          </p:cNvPr>
          <p:cNvSpPr/>
          <p:nvPr/>
        </p:nvSpPr>
        <p:spPr>
          <a:xfrm>
            <a:off x="6743761" y="398683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E2A279-EDA0-7A7E-78C9-4D14ACCC4D47}"/>
              </a:ext>
            </a:extLst>
          </p:cNvPr>
          <p:cNvSpPr/>
          <p:nvPr/>
        </p:nvSpPr>
        <p:spPr>
          <a:xfrm>
            <a:off x="5741680" y="265147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hevron 39">
            <a:extLst>
              <a:ext uri="{FF2B5EF4-FFF2-40B4-BE49-F238E27FC236}">
                <a16:creationId xmlns:a16="http://schemas.microsoft.com/office/drawing/2014/main" id="{02FF5B30-99D1-2E7D-A97A-72F02ADAD553}"/>
              </a:ext>
            </a:extLst>
          </p:cNvPr>
          <p:cNvSpPr/>
          <p:nvPr/>
        </p:nvSpPr>
        <p:spPr>
          <a:xfrm rot="21276512">
            <a:off x="4717013" y="2793599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1" name="Chevron 40">
            <a:extLst>
              <a:ext uri="{FF2B5EF4-FFF2-40B4-BE49-F238E27FC236}">
                <a16:creationId xmlns:a16="http://schemas.microsoft.com/office/drawing/2014/main" id="{8CE201C0-C70E-DA60-0DB4-AD2F0619C4D7}"/>
              </a:ext>
            </a:extLst>
          </p:cNvPr>
          <p:cNvSpPr/>
          <p:nvPr/>
        </p:nvSpPr>
        <p:spPr>
          <a:xfrm>
            <a:off x="2695152" y="287631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FDBED5C7-3187-D81E-1CE8-EA31F480C5F8}"/>
              </a:ext>
            </a:extLst>
          </p:cNvPr>
          <p:cNvSpPr/>
          <p:nvPr/>
        </p:nvSpPr>
        <p:spPr>
          <a:xfrm>
            <a:off x="2653537" y="4462234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3" name="Chevron 42">
            <a:extLst>
              <a:ext uri="{FF2B5EF4-FFF2-40B4-BE49-F238E27FC236}">
                <a16:creationId xmlns:a16="http://schemas.microsoft.com/office/drawing/2014/main" id="{968547DB-D5C9-A2DE-DC78-2C6570433826}"/>
              </a:ext>
            </a:extLst>
          </p:cNvPr>
          <p:cNvSpPr/>
          <p:nvPr/>
        </p:nvSpPr>
        <p:spPr>
          <a:xfrm>
            <a:off x="7734940" y="406351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AC431109-D2BF-0C2B-F770-C7CF2CB3BC49}"/>
              </a:ext>
            </a:extLst>
          </p:cNvPr>
          <p:cNvSpPr/>
          <p:nvPr/>
        </p:nvSpPr>
        <p:spPr>
          <a:xfrm rot="664924">
            <a:off x="4204680" y="458045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5" name="Chevron 44">
            <a:extLst>
              <a:ext uri="{FF2B5EF4-FFF2-40B4-BE49-F238E27FC236}">
                <a16:creationId xmlns:a16="http://schemas.microsoft.com/office/drawing/2014/main" id="{ACD43DDC-E306-16A9-1135-FAC304FDE7B8}"/>
              </a:ext>
            </a:extLst>
          </p:cNvPr>
          <p:cNvSpPr/>
          <p:nvPr/>
        </p:nvSpPr>
        <p:spPr>
          <a:xfrm rot="19043059">
            <a:off x="3722772" y="411328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DF0B9219-BC54-AA44-E75E-F123083244AF}"/>
              </a:ext>
            </a:extLst>
          </p:cNvPr>
          <p:cNvSpPr/>
          <p:nvPr/>
        </p:nvSpPr>
        <p:spPr>
          <a:xfrm rot="2802835">
            <a:off x="3800108" y="326850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7" name="Chevron 46">
            <a:extLst>
              <a:ext uri="{FF2B5EF4-FFF2-40B4-BE49-F238E27FC236}">
                <a16:creationId xmlns:a16="http://schemas.microsoft.com/office/drawing/2014/main" id="{D71A4F0A-46CE-61F5-A33F-94DE83A1A7D0}"/>
              </a:ext>
            </a:extLst>
          </p:cNvPr>
          <p:cNvSpPr/>
          <p:nvPr/>
        </p:nvSpPr>
        <p:spPr>
          <a:xfrm>
            <a:off x="4857441" y="370755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8" name="Chevron 47">
            <a:extLst>
              <a:ext uri="{FF2B5EF4-FFF2-40B4-BE49-F238E27FC236}">
                <a16:creationId xmlns:a16="http://schemas.microsoft.com/office/drawing/2014/main" id="{1165628C-5B3F-160E-B5FF-C66B99E7ECE4}"/>
              </a:ext>
            </a:extLst>
          </p:cNvPr>
          <p:cNvSpPr/>
          <p:nvPr/>
        </p:nvSpPr>
        <p:spPr>
          <a:xfrm rot="630273">
            <a:off x="6105015" y="387273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3AC7C0DC-C0EE-33C9-AA0E-35871FA796D7}"/>
              </a:ext>
            </a:extLst>
          </p:cNvPr>
          <p:cNvSpPr/>
          <p:nvPr/>
        </p:nvSpPr>
        <p:spPr>
          <a:xfrm rot="3302121">
            <a:off x="6297120" y="336116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50" name="Chevron 49">
            <a:extLst>
              <a:ext uri="{FF2B5EF4-FFF2-40B4-BE49-F238E27FC236}">
                <a16:creationId xmlns:a16="http://schemas.microsoft.com/office/drawing/2014/main" id="{351CA2E6-5280-7A78-49AD-5285AB62A4EE}"/>
              </a:ext>
            </a:extLst>
          </p:cNvPr>
          <p:cNvSpPr/>
          <p:nvPr/>
        </p:nvSpPr>
        <p:spPr>
          <a:xfrm rot="20154138">
            <a:off x="5951566" y="440099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9C15013-EF49-8CB0-7815-37D74C8D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07" y="5368271"/>
            <a:ext cx="1435100" cy="2667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29BD5B2-32F5-C7BF-13B9-0F088C3F6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75" y="5468467"/>
            <a:ext cx="647700" cy="177800"/>
          </a:xfrm>
          <a:prstGeom prst="rect">
            <a:avLst/>
          </a:prstGeom>
        </p:spPr>
      </p:pic>
      <p:sp>
        <p:nvSpPr>
          <p:cNvPr id="53" name="Chevron 52">
            <a:extLst>
              <a:ext uri="{FF2B5EF4-FFF2-40B4-BE49-F238E27FC236}">
                <a16:creationId xmlns:a16="http://schemas.microsoft.com/office/drawing/2014/main" id="{357FB616-BFF7-CFA8-36DC-98652E8C5CA2}"/>
              </a:ext>
            </a:extLst>
          </p:cNvPr>
          <p:cNvSpPr/>
          <p:nvPr/>
        </p:nvSpPr>
        <p:spPr>
          <a:xfrm rot="2484262">
            <a:off x="4603030" y="4143672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79738B5-8A19-B1EF-C58F-3C85E3E5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61" y="1587109"/>
            <a:ext cx="3670300" cy="55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0135A-9510-DD46-3C25-6E4264D525E6}"/>
              </a:ext>
            </a:extLst>
          </p:cNvPr>
          <p:cNvSpPr txBox="1"/>
          <p:nvPr/>
        </p:nvSpPr>
        <p:spPr>
          <a:xfrm>
            <a:off x="352326" y="6483989"/>
            <a:ext cx="9340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T. Vieira, https://</a:t>
            </a:r>
            <a:r>
              <a:rPr lang="en-US" sz="1400" dirty="0" err="1">
                <a:solidFill>
                  <a:schemeClr val="bg1"/>
                </a:solidFill>
              </a:rPr>
              <a:t>timvieira.github.io</a:t>
            </a:r>
            <a:r>
              <a:rPr lang="en-US" sz="1400" dirty="0">
                <a:solidFill>
                  <a:schemeClr val="bg1"/>
                </a:solidFill>
              </a:rPr>
              <a:t>/blog/post/2017/08/18/backprop-is-not-just-the-chain-rule/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682F-DDB4-8AF8-F908-9B7B246B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mode automatic differentiation (backprop)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4E51-33FA-CA15-7B97-B3EF9F0E1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optimal weights are found at a critical point of the </a:t>
            </a:r>
            <a:r>
              <a:rPr lang="en-US" dirty="0" err="1"/>
              <a:t>Lagrangian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E32D-A246-2FE7-27E2-9CE876C9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2F3060-A3A8-E29B-7651-2F65C6B5709F}"/>
              </a:ext>
            </a:extLst>
          </p:cNvPr>
          <p:cNvCxnSpPr>
            <a:cxnSpLocks/>
          </p:cNvCxnSpPr>
          <p:nvPr/>
        </p:nvCxnSpPr>
        <p:spPr>
          <a:xfrm flipV="1">
            <a:off x="3284509" y="2122509"/>
            <a:ext cx="1003826" cy="79622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54D377-0287-5C49-D777-D33A8983FCC4}"/>
              </a:ext>
            </a:extLst>
          </p:cNvPr>
          <p:cNvCxnSpPr>
            <a:cxnSpLocks/>
          </p:cNvCxnSpPr>
          <p:nvPr/>
        </p:nvCxnSpPr>
        <p:spPr>
          <a:xfrm>
            <a:off x="3468973" y="1285226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9ACA1-A35A-D116-ADDC-F38AFDE5AA5A}"/>
              </a:ext>
            </a:extLst>
          </p:cNvPr>
          <p:cNvCxnSpPr>
            <a:cxnSpLocks/>
          </p:cNvCxnSpPr>
          <p:nvPr/>
        </p:nvCxnSpPr>
        <p:spPr>
          <a:xfrm>
            <a:off x="4235006" y="2129610"/>
            <a:ext cx="1263229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AB377F-7617-E535-5BEE-1683105F6112}"/>
              </a:ext>
            </a:extLst>
          </p:cNvPr>
          <p:cNvCxnSpPr>
            <a:cxnSpLocks/>
          </p:cNvCxnSpPr>
          <p:nvPr/>
        </p:nvCxnSpPr>
        <p:spPr>
          <a:xfrm flipV="1">
            <a:off x="3448902" y="1143099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24BB03-B0E2-32DD-9BAF-95E98E67B94E}"/>
              </a:ext>
            </a:extLst>
          </p:cNvPr>
          <p:cNvCxnSpPr>
            <a:cxnSpLocks/>
          </p:cNvCxnSpPr>
          <p:nvPr/>
        </p:nvCxnSpPr>
        <p:spPr>
          <a:xfrm>
            <a:off x="4288335" y="2129610"/>
            <a:ext cx="858124" cy="99693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333EED-8AB5-5B00-FF12-A2171AB3BA38}"/>
              </a:ext>
            </a:extLst>
          </p:cNvPr>
          <p:cNvCxnSpPr>
            <a:cxnSpLocks/>
          </p:cNvCxnSpPr>
          <p:nvPr/>
        </p:nvCxnSpPr>
        <p:spPr>
          <a:xfrm>
            <a:off x="3318738" y="2914742"/>
            <a:ext cx="1827721" cy="1871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125CEA-A06A-E7CC-255D-CCDFCBCEE1F9}"/>
              </a:ext>
            </a:extLst>
          </p:cNvPr>
          <p:cNvCxnSpPr>
            <a:cxnSpLocks/>
          </p:cNvCxnSpPr>
          <p:nvPr/>
        </p:nvCxnSpPr>
        <p:spPr>
          <a:xfrm flipV="1">
            <a:off x="5135565" y="2478464"/>
            <a:ext cx="1780388" cy="67271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B8F525-C54F-C2AC-B1AE-6AAC70039D9A}"/>
              </a:ext>
            </a:extLst>
          </p:cNvPr>
          <p:cNvCxnSpPr>
            <a:cxnSpLocks/>
          </p:cNvCxnSpPr>
          <p:nvPr/>
        </p:nvCxnSpPr>
        <p:spPr>
          <a:xfrm>
            <a:off x="5894080" y="1197569"/>
            <a:ext cx="1021873" cy="1280895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DBCBF0-2939-8C44-19AB-AC360E963482}"/>
              </a:ext>
            </a:extLst>
          </p:cNvPr>
          <p:cNvCxnSpPr>
            <a:cxnSpLocks/>
          </p:cNvCxnSpPr>
          <p:nvPr/>
        </p:nvCxnSpPr>
        <p:spPr>
          <a:xfrm>
            <a:off x="5514822" y="2114297"/>
            <a:ext cx="1401131" cy="36416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9D4E8-B086-B1FC-863F-5AAEFC65C461}"/>
              </a:ext>
            </a:extLst>
          </p:cNvPr>
          <p:cNvCxnSpPr>
            <a:cxnSpLocks/>
          </p:cNvCxnSpPr>
          <p:nvPr/>
        </p:nvCxnSpPr>
        <p:spPr>
          <a:xfrm>
            <a:off x="2112811" y="2880494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967528-2499-69D9-AC4E-858A86F0D4E7}"/>
              </a:ext>
            </a:extLst>
          </p:cNvPr>
          <p:cNvCxnSpPr>
            <a:cxnSpLocks/>
          </p:cNvCxnSpPr>
          <p:nvPr/>
        </p:nvCxnSpPr>
        <p:spPr>
          <a:xfrm>
            <a:off x="2313635" y="1285226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BF65A1-E278-1627-7F2D-C9FA76DD210D}"/>
              </a:ext>
            </a:extLst>
          </p:cNvPr>
          <p:cNvCxnSpPr>
            <a:cxnSpLocks/>
          </p:cNvCxnSpPr>
          <p:nvPr/>
        </p:nvCxnSpPr>
        <p:spPr>
          <a:xfrm>
            <a:off x="7015207" y="2478464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E0314B5-974B-7FF6-89A7-813CFDFDBB83}"/>
              </a:ext>
            </a:extLst>
          </p:cNvPr>
          <p:cNvSpPr/>
          <p:nvPr/>
        </p:nvSpPr>
        <p:spPr>
          <a:xfrm>
            <a:off x="3284509" y="1077408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D215E5-C069-EB60-20EA-6AAA353D2509}"/>
              </a:ext>
            </a:extLst>
          </p:cNvPr>
          <p:cNvSpPr/>
          <p:nvPr/>
        </p:nvSpPr>
        <p:spPr>
          <a:xfrm>
            <a:off x="5290417" y="191469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E46AEF-C39C-D731-2ED7-03926F259548}"/>
              </a:ext>
            </a:extLst>
          </p:cNvPr>
          <p:cNvSpPr/>
          <p:nvPr/>
        </p:nvSpPr>
        <p:spPr>
          <a:xfrm>
            <a:off x="4080517" y="1914691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139DAD-A7A4-3E29-F38E-743483B46935}"/>
              </a:ext>
            </a:extLst>
          </p:cNvPr>
          <p:cNvSpPr/>
          <p:nvPr/>
        </p:nvSpPr>
        <p:spPr>
          <a:xfrm>
            <a:off x="3053336" y="2686283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F6D1C-5674-ABDA-0044-C3E05F3BD7E4}"/>
              </a:ext>
            </a:extLst>
          </p:cNvPr>
          <p:cNvSpPr/>
          <p:nvPr/>
        </p:nvSpPr>
        <p:spPr>
          <a:xfrm>
            <a:off x="4938641" y="2918729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45181-A699-C7CD-ABF2-900EF6B38DF1}"/>
              </a:ext>
            </a:extLst>
          </p:cNvPr>
          <p:cNvSpPr/>
          <p:nvPr/>
        </p:nvSpPr>
        <p:spPr>
          <a:xfrm>
            <a:off x="6708135" y="2270646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B79D96-6076-6350-91AB-4CF179A1523C}"/>
              </a:ext>
            </a:extLst>
          </p:cNvPr>
          <p:cNvSpPr/>
          <p:nvPr/>
        </p:nvSpPr>
        <p:spPr>
          <a:xfrm>
            <a:off x="5706054" y="935281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DB5DACE4-7267-9150-1129-6CA2EF15DEA6}"/>
              </a:ext>
            </a:extLst>
          </p:cNvPr>
          <p:cNvSpPr/>
          <p:nvPr/>
        </p:nvSpPr>
        <p:spPr>
          <a:xfrm rot="21276512">
            <a:off x="4681387" y="107740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6DE24801-FD31-B60A-FBDB-8BD8392C679E}"/>
              </a:ext>
            </a:extLst>
          </p:cNvPr>
          <p:cNvSpPr/>
          <p:nvPr/>
        </p:nvSpPr>
        <p:spPr>
          <a:xfrm>
            <a:off x="2659526" y="116012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D54073D-E380-DC85-03EF-01D6E06664B3}"/>
              </a:ext>
            </a:extLst>
          </p:cNvPr>
          <p:cNvSpPr/>
          <p:nvPr/>
        </p:nvSpPr>
        <p:spPr>
          <a:xfrm>
            <a:off x="2617911" y="274604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E0F44EB-DDF3-EBC3-EBA1-433729CDE2EC}"/>
              </a:ext>
            </a:extLst>
          </p:cNvPr>
          <p:cNvSpPr/>
          <p:nvPr/>
        </p:nvSpPr>
        <p:spPr>
          <a:xfrm>
            <a:off x="7699314" y="234732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633ED4EA-776D-4815-778C-D5308B6988D2}"/>
              </a:ext>
            </a:extLst>
          </p:cNvPr>
          <p:cNvSpPr/>
          <p:nvPr/>
        </p:nvSpPr>
        <p:spPr>
          <a:xfrm rot="664924">
            <a:off x="4169054" y="2864259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14BCEE-9EAE-1AB7-C290-E899CEE40D92}"/>
              </a:ext>
            </a:extLst>
          </p:cNvPr>
          <p:cNvSpPr/>
          <p:nvPr/>
        </p:nvSpPr>
        <p:spPr>
          <a:xfrm rot="19043059">
            <a:off x="3687146" y="239709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AF4B631A-4E1F-0C45-4D33-ED4B16D3E32D}"/>
              </a:ext>
            </a:extLst>
          </p:cNvPr>
          <p:cNvSpPr/>
          <p:nvPr/>
        </p:nvSpPr>
        <p:spPr>
          <a:xfrm rot="2802835">
            <a:off x="3764482" y="1552315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57B2154-AB81-34A6-B287-5A8B3EFCC131}"/>
              </a:ext>
            </a:extLst>
          </p:cNvPr>
          <p:cNvSpPr/>
          <p:nvPr/>
        </p:nvSpPr>
        <p:spPr>
          <a:xfrm>
            <a:off x="4821815" y="1991365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97A19ED-0FD7-CAD5-FB36-E3EB54B4EDA6}"/>
              </a:ext>
            </a:extLst>
          </p:cNvPr>
          <p:cNvSpPr/>
          <p:nvPr/>
        </p:nvSpPr>
        <p:spPr>
          <a:xfrm rot="630273">
            <a:off x="6069389" y="215654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95B72465-6215-5C70-C09C-A986BE01B52B}"/>
              </a:ext>
            </a:extLst>
          </p:cNvPr>
          <p:cNvSpPr/>
          <p:nvPr/>
        </p:nvSpPr>
        <p:spPr>
          <a:xfrm rot="3302121">
            <a:off x="6261494" y="164497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40A04BD-C947-4E89-6E65-88D096427A44}"/>
              </a:ext>
            </a:extLst>
          </p:cNvPr>
          <p:cNvSpPr/>
          <p:nvPr/>
        </p:nvSpPr>
        <p:spPr>
          <a:xfrm rot="20154138">
            <a:off x="5915940" y="268480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F000E266-0FC4-A21E-9AE5-B0A5EB6CF918}"/>
              </a:ext>
            </a:extLst>
          </p:cNvPr>
          <p:cNvSpPr/>
          <p:nvPr/>
        </p:nvSpPr>
        <p:spPr>
          <a:xfrm rot="2484262">
            <a:off x="4567404" y="242748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D94265-B0C5-B25E-9ABE-D757CA14BFD5}"/>
                  </a:ext>
                </a:extLst>
              </p:cNvPr>
              <p:cNvSpPr txBox="1"/>
              <p:nvPr/>
            </p:nvSpPr>
            <p:spPr>
              <a:xfrm>
                <a:off x="7291449" y="2137717"/>
                <a:ext cx="28302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D94265-B0C5-B25E-9ABE-D757CA14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9" y="2137717"/>
                <a:ext cx="283026" cy="353943"/>
              </a:xfrm>
              <a:prstGeom prst="rect">
                <a:avLst/>
              </a:prstGeom>
              <a:blipFill>
                <a:blip r:embed="rId2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E7546A-8BA0-F43D-24D1-7FCD967720F5}"/>
                  </a:ext>
                </a:extLst>
              </p:cNvPr>
              <p:cNvSpPr txBox="1"/>
              <p:nvPr/>
            </p:nvSpPr>
            <p:spPr>
              <a:xfrm>
                <a:off x="6514660" y="1316073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E7546A-8BA0-F43D-24D1-7FCD9677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60" y="1316073"/>
                <a:ext cx="287836" cy="353943"/>
              </a:xfrm>
              <a:prstGeom prst="rect">
                <a:avLst/>
              </a:prstGeom>
              <a:blipFill>
                <a:blip r:embed="rId3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EFB6E6-C518-C42E-5650-D840CD5584DA}"/>
                  </a:ext>
                </a:extLst>
              </p:cNvPr>
              <p:cNvSpPr txBox="1"/>
              <p:nvPr/>
            </p:nvSpPr>
            <p:spPr>
              <a:xfrm>
                <a:off x="5841640" y="190331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EFB6E6-C518-C42E-5650-D840CD55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40" y="1903318"/>
                <a:ext cx="287836" cy="353943"/>
              </a:xfrm>
              <a:prstGeom prst="rect">
                <a:avLst/>
              </a:prstGeom>
              <a:blipFill>
                <a:blip r:embed="rId4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58F4BD-DA7F-616A-F0FE-345B949169CD}"/>
                  </a:ext>
                </a:extLst>
              </p:cNvPr>
              <p:cNvSpPr txBox="1"/>
              <p:nvPr/>
            </p:nvSpPr>
            <p:spPr>
              <a:xfrm>
                <a:off x="5719044" y="2964932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58F4BD-DA7F-616A-F0FE-345B9491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44" y="2964932"/>
                <a:ext cx="287836" cy="353943"/>
              </a:xfrm>
              <a:prstGeom prst="rect">
                <a:avLst/>
              </a:prstGeom>
              <a:blipFill>
                <a:blip r:embed="rId5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739F41-C5D2-CAD8-D185-2A04CDFE8D5A}"/>
                  </a:ext>
                </a:extLst>
              </p:cNvPr>
              <p:cNvSpPr txBox="1"/>
              <p:nvPr/>
            </p:nvSpPr>
            <p:spPr>
              <a:xfrm>
                <a:off x="4797350" y="247846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739F41-C5D2-CAD8-D185-2A04CDFE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50" y="2478464"/>
                <a:ext cx="287836" cy="353943"/>
              </a:xfrm>
              <a:prstGeom prst="rect">
                <a:avLst/>
              </a:prstGeom>
              <a:blipFill>
                <a:blip r:embed="rId6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B3F51B-2BBE-56AD-E296-1FD637D8E828}"/>
                  </a:ext>
                </a:extLst>
              </p:cNvPr>
              <p:cNvSpPr txBox="1"/>
              <p:nvPr/>
            </p:nvSpPr>
            <p:spPr>
              <a:xfrm>
                <a:off x="4859726" y="169266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B3F51B-2BBE-56AD-E296-1FD637D8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26" y="1692668"/>
                <a:ext cx="287836" cy="353943"/>
              </a:xfrm>
              <a:prstGeom prst="rect">
                <a:avLst/>
              </a:prstGeom>
              <a:blipFill>
                <a:blip r:embed="rId7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E18258-C8A0-33BD-FC0C-05FE1FB2E5E8}"/>
                  </a:ext>
                </a:extLst>
              </p:cNvPr>
              <p:cNvSpPr txBox="1"/>
              <p:nvPr/>
            </p:nvSpPr>
            <p:spPr>
              <a:xfrm>
                <a:off x="4813783" y="813583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E18258-C8A0-33BD-FC0C-05FE1FB2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83" y="813583"/>
                <a:ext cx="287836" cy="353943"/>
              </a:xfrm>
              <a:prstGeom prst="rect">
                <a:avLst/>
              </a:prstGeom>
              <a:blipFill>
                <a:blip r:embed="rId8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59711D-6125-C6BE-2AFB-61C741907338}"/>
                  </a:ext>
                </a:extLst>
              </p:cNvPr>
              <p:cNvSpPr txBox="1"/>
              <p:nvPr/>
            </p:nvSpPr>
            <p:spPr>
              <a:xfrm>
                <a:off x="3976058" y="135897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59711D-6125-C6BE-2AFB-61C74190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58" y="1358974"/>
                <a:ext cx="287836" cy="353943"/>
              </a:xfrm>
              <a:prstGeom prst="rect">
                <a:avLst/>
              </a:prstGeom>
              <a:blipFill>
                <a:blip r:embed="rId9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EE3FE-AD90-578B-35C8-3B22A8D99DEE}"/>
                  </a:ext>
                </a:extLst>
              </p:cNvPr>
              <p:cNvSpPr txBox="1"/>
              <p:nvPr/>
            </p:nvSpPr>
            <p:spPr>
              <a:xfrm>
                <a:off x="3538174" y="2137716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EE3FE-AD90-578B-35C8-3B22A8D9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74" y="2137716"/>
                <a:ext cx="287836" cy="353943"/>
              </a:xfrm>
              <a:prstGeom prst="rect">
                <a:avLst/>
              </a:prstGeom>
              <a:blipFill>
                <a:blip r:embed="rId10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EC0E17-1AE5-2436-0CAA-B05480C1D60C}"/>
                  </a:ext>
                </a:extLst>
              </p:cNvPr>
              <p:cNvSpPr txBox="1"/>
              <p:nvPr/>
            </p:nvSpPr>
            <p:spPr>
              <a:xfrm>
                <a:off x="2307789" y="909035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EC0E17-1AE5-2436-0CAA-B05480C1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89" y="909035"/>
                <a:ext cx="287836" cy="353943"/>
              </a:xfrm>
              <a:prstGeom prst="rect">
                <a:avLst/>
              </a:prstGeom>
              <a:blipFill>
                <a:blip r:embed="rId11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077906-ECE8-3EC6-C62B-5A838C6F6823}"/>
                  </a:ext>
                </a:extLst>
              </p:cNvPr>
              <p:cNvSpPr txBox="1"/>
              <p:nvPr/>
            </p:nvSpPr>
            <p:spPr>
              <a:xfrm>
                <a:off x="2155586" y="2504302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077906-ECE8-3EC6-C62B-5A838C6F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86" y="2504302"/>
                <a:ext cx="287836" cy="353943"/>
              </a:xfrm>
              <a:prstGeom prst="rect">
                <a:avLst/>
              </a:prstGeom>
              <a:blipFill>
                <a:blip r:embed="rId12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C6EE7D-AB75-77F3-AB92-9E0E24401DBE}"/>
                  </a:ext>
                </a:extLst>
              </p:cNvPr>
              <p:cNvSpPr txBox="1"/>
              <p:nvPr/>
            </p:nvSpPr>
            <p:spPr>
              <a:xfrm>
                <a:off x="3380698" y="1108253"/>
                <a:ext cx="26032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C6EE7D-AB75-77F3-AB92-9E0E2440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98" y="1108253"/>
                <a:ext cx="260328" cy="353943"/>
              </a:xfrm>
              <a:prstGeom prst="rect">
                <a:avLst/>
              </a:prstGeom>
              <a:blipFill>
                <a:blip r:embed="rId13"/>
                <a:stretch>
                  <a:fillRect l="-33333" t="-3448" r="-47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D91DCE-8D83-B35E-76FC-9119D8A3759B}"/>
                  </a:ext>
                </a:extLst>
              </p:cNvPr>
              <p:cNvSpPr txBox="1"/>
              <p:nvPr/>
            </p:nvSpPr>
            <p:spPr>
              <a:xfrm>
                <a:off x="3155400" y="2731629"/>
                <a:ext cx="26494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D91DCE-8D83-B35E-76FC-9119D8A3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400" y="2731629"/>
                <a:ext cx="264944" cy="353943"/>
              </a:xfrm>
              <a:prstGeom prst="rect">
                <a:avLst/>
              </a:prstGeom>
              <a:blipFill>
                <a:blip r:embed="rId14"/>
                <a:stretch>
                  <a:fillRect l="-31818" t="-357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BF4317-F756-60DE-45A6-2BE11655238A}"/>
                  </a:ext>
                </a:extLst>
              </p:cNvPr>
              <p:cNvSpPr txBox="1"/>
              <p:nvPr/>
            </p:nvSpPr>
            <p:spPr>
              <a:xfrm>
                <a:off x="4177630" y="1943314"/>
                <a:ext cx="24070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BF4317-F756-60DE-45A6-2BE11655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30" y="1943314"/>
                <a:ext cx="240707" cy="353943"/>
              </a:xfrm>
              <a:prstGeom prst="rect">
                <a:avLst/>
              </a:prstGeom>
              <a:blipFill>
                <a:blip r:embed="rId15"/>
                <a:stretch>
                  <a:fillRect l="-30000" t="-3571" r="-100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82F048-A0E4-9D63-9AE9-1D40BA1C95EC}"/>
                  </a:ext>
                </a:extLst>
              </p:cNvPr>
              <p:cNvSpPr txBox="1"/>
              <p:nvPr/>
            </p:nvSpPr>
            <p:spPr>
              <a:xfrm>
                <a:off x="5806826" y="958252"/>
                <a:ext cx="27218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82F048-A0E4-9D63-9AE9-1D40BA1C9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26" y="958252"/>
                <a:ext cx="272189" cy="353943"/>
              </a:xfrm>
              <a:prstGeom prst="rect">
                <a:avLst/>
              </a:prstGeom>
              <a:blipFill>
                <a:blip r:embed="rId16"/>
                <a:stretch>
                  <a:fillRect l="-31818" t="-3448" r="-454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F0E516-44A1-BE0D-599D-2CC47B28C4D7}"/>
                  </a:ext>
                </a:extLst>
              </p:cNvPr>
              <p:cNvSpPr txBox="1"/>
              <p:nvPr/>
            </p:nvSpPr>
            <p:spPr>
              <a:xfrm>
                <a:off x="5373936" y="1960744"/>
                <a:ext cx="24686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F0E516-44A1-BE0D-599D-2CC47B28C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36" y="1960744"/>
                <a:ext cx="246862" cy="353943"/>
              </a:xfrm>
              <a:prstGeom prst="rect">
                <a:avLst/>
              </a:prstGeom>
              <a:blipFill>
                <a:blip r:embed="rId17"/>
                <a:stretch>
                  <a:fillRect l="-35000" r="-10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19AA4A-4764-861F-3F16-3BBBB00E5CC7}"/>
                  </a:ext>
                </a:extLst>
              </p:cNvPr>
              <p:cNvSpPr txBox="1"/>
              <p:nvPr/>
            </p:nvSpPr>
            <p:spPr>
              <a:xfrm>
                <a:off x="5042359" y="2964931"/>
                <a:ext cx="25590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19AA4A-4764-861F-3F16-3BBBB00E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59" y="2964931"/>
                <a:ext cx="255904" cy="376193"/>
              </a:xfrm>
              <a:prstGeom prst="rect">
                <a:avLst/>
              </a:prstGeom>
              <a:blipFill>
                <a:blip r:embed="rId18"/>
                <a:stretch>
                  <a:fillRect l="-27273" t="-3226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1925D-A61E-AFC7-CE45-F2941A61B8FD}"/>
                  </a:ext>
                </a:extLst>
              </p:cNvPr>
              <p:cNvSpPr txBox="1"/>
              <p:nvPr/>
            </p:nvSpPr>
            <p:spPr>
              <a:xfrm>
                <a:off x="6803048" y="2295273"/>
                <a:ext cx="263918" cy="376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1925D-A61E-AFC7-CE45-F2941A61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48" y="2295273"/>
                <a:ext cx="263918" cy="376513"/>
              </a:xfrm>
              <a:prstGeom prst="rect">
                <a:avLst/>
              </a:prstGeom>
              <a:blipFill>
                <a:blip r:embed="rId19"/>
                <a:stretch>
                  <a:fillRect l="-27273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43FA97-C870-E6D4-82BF-6A5C5CA950C4}"/>
                  </a:ext>
                </a:extLst>
              </p:cNvPr>
              <p:cNvSpPr txBox="1"/>
              <p:nvPr/>
            </p:nvSpPr>
            <p:spPr>
              <a:xfrm>
                <a:off x="3961975" y="307904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43FA97-C870-E6D4-82BF-6A5C5CA9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975" y="3079048"/>
                <a:ext cx="287836" cy="353943"/>
              </a:xfrm>
              <a:prstGeom prst="rect">
                <a:avLst/>
              </a:prstGeom>
              <a:blipFill>
                <a:blip r:embed="rId20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BE180A30-CA65-09D2-1FF7-EE7CBCF869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56747" y="4122885"/>
            <a:ext cx="53213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682F-DDB4-8AF8-F908-9B7B246BA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mode automatic differentiation (backprop)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E51-33FA-CA15-7B97-B3EF9F0E1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optimal weights are found at a critical point of the </a:t>
                </a:r>
                <a:r>
                  <a:rPr lang="en-US" dirty="0" err="1"/>
                  <a:t>Lagrangian</a:t>
                </a:r>
                <a:r>
                  <a:rPr lang="en-US" dirty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let’s look at the nodes connecting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E4E51-33FA-CA15-7B97-B3EF9F0E1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E32D-A246-2FE7-27E2-9CE876C95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2F3060-A3A8-E29B-7651-2F65C6B5709F}"/>
              </a:ext>
            </a:extLst>
          </p:cNvPr>
          <p:cNvCxnSpPr>
            <a:cxnSpLocks/>
          </p:cNvCxnSpPr>
          <p:nvPr/>
        </p:nvCxnSpPr>
        <p:spPr>
          <a:xfrm flipV="1">
            <a:off x="3284509" y="2122509"/>
            <a:ext cx="1003826" cy="79622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54D377-0287-5C49-D777-D33A8983FCC4}"/>
              </a:ext>
            </a:extLst>
          </p:cNvPr>
          <p:cNvCxnSpPr>
            <a:cxnSpLocks/>
          </p:cNvCxnSpPr>
          <p:nvPr/>
        </p:nvCxnSpPr>
        <p:spPr>
          <a:xfrm>
            <a:off x="3468973" y="1285226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B9ACA1-A35A-D116-ADDC-F38AFDE5AA5A}"/>
              </a:ext>
            </a:extLst>
          </p:cNvPr>
          <p:cNvCxnSpPr>
            <a:cxnSpLocks/>
          </p:cNvCxnSpPr>
          <p:nvPr/>
        </p:nvCxnSpPr>
        <p:spPr>
          <a:xfrm>
            <a:off x="4235006" y="2129610"/>
            <a:ext cx="1263229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AB377F-7617-E535-5BEE-1683105F6112}"/>
              </a:ext>
            </a:extLst>
          </p:cNvPr>
          <p:cNvCxnSpPr>
            <a:cxnSpLocks/>
          </p:cNvCxnSpPr>
          <p:nvPr/>
        </p:nvCxnSpPr>
        <p:spPr>
          <a:xfrm flipV="1">
            <a:off x="3448902" y="1143099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24BB03-B0E2-32DD-9BAF-95E98E67B94E}"/>
              </a:ext>
            </a:extLst>
          </p:cNvPr>
          <p:cNvCxnSpPr>
            <a:cxnSpLocks/>
          </p:cNvCxnSpPr>
          <p:nvPr/>
        </p:nvCxnSpPr>
        <p:spPr>
          <a:xfrm>
            <a:off x="4288335" y="2129610"/>
            <a:ext cx="858124" cy="99693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333EED-8AB5-5B00-FF12-A2171AB3BA38}"/>
              </a:ext>
            </a:extLst>
          </p:cNvPr>
          <p:cNvCxnSpPr>
            <a:cxnSpLocks/>
          </p:cNvCxnSpPr>
          <p:nvPr/>
        </p:nvCxnSpPr>
        <p:spPr>
          <a:xfrm>
            <a:off x="3318738" y="2914742"/>
            <a:ext cx="1827721" cy="1871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125CEA-A06A-E7CC-255D-CCDFCBCEE1F9}"/>
              </a:ext>
            </a:extLst>
          </p:cNvPr>
          <p:cNvCxnSpPr>
            <a:cxnSpLocks/>
          </p:cNvCxnSpPr>
          <p:nvPr/>
        </p:nvCxnSpPr>
        <p:spPr>
          <a:xfrm flipV="1">
            <a:off x="5135565" y="2478464"/>
            <a:ext cx="1780388" cy="67271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B8F525-C54F-C2AC-B1AE-6AAC70039D9A}"/>
              </a:ext>
            </a:extLst>
          </p:cNvPr>
          <p:cNvCxnSpPr>
            <a:cxnSpLocks/>
          </p:cNvCxnSpPr>
          <p:nvPr/>
        </p:nvCxnSpPr>
        <p:spPr>
          <a:xfrm>
            <a:off x="5894080" y="1197569"/>
            <a:ext cx="1021873" cy="1280895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DBCBF0-2939-8C44-19AB-AC360E963482}"/>
              </a:ext>
            </a:extLst>
          </p:cNvPr>
          <p:cNvCxnSpPr>
            <a:cxnSpLocks/>
          </p:cNvCxnSpPr>
          <p:nvPr/>
        </p:nvCxnSpPr>
        <p:spPr>
          <a:xfrm>
            <a:off x="5514822" y="2114297"/>
            <a:ext cx="1401131" cy="36416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9D4E8-B086-B1FC-863F-5AAEFC65C461}"/>
              </a:ext>
            </a:extLst>
          </p:cNvPr>
          <p:cNvCxnSpPr>
            <a:cxnSpLocks/>
          </p:cNvCxnSpPr>
          <p:nvPr/>
        </p:nvCxnSpPr>
        <p:spPr>
          <a:xfrm>
            <a:off x="2112811" y="2880494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967528-2499-69D9-AC4E-858A86F0D4E7}"/>
              </a:ext>
            </a:extLst>
          </p:cNvPr>
          <p:cNvCxnSpPr>
            <a:cxnSpLocks/>
          </p:cNvCxnSpPr>
          <p:nvPr/>
        </p:nvCxnSpPr>
        <p:spPr>
          <a:xfrm>
            <a:off x="2313635" y="1285226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BF65A1-E278-1627-7F2D-C9FA76DD210D}"/>
              </a:ext>
            </a:extLst>
          </p:cNvPr>
          <p:cNvCxnSpPr>
            <a:cxnSpLocks/>
          </p:cNvCxnSpPr>
          <p:nvPr/>
        </p:nvCxnSpPr>
        <p:spPr>
          <a:xfrm>
            <a:off x="7015207" y="2478464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E0314B5-974B-7FF6-89A7-813CFDFDBB83}"/>
              </a:ext>
            </a:extLst>
          </p:cNvPr>
          <p:cNvSpPr/>
          <p:nvPr/>
        </p:nvSpPr>
        <p:spPr>
          <a:xfrm>
            <a:off x="3284509" y="1077408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D215E5-C069-EB60-20EA-6AAA353D2509}"/>
              </a:ext>
            </a:extLst>
          </p:cNvPr>
          <p:cNvSpPr/>
          <p:nvPr/>
        </p:nvSpPr>
        <p:spPr>
          <a:xfrm>
            <a:off x="5290417" y="191469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E46AEF-C39C-D731-2ED7-03926F259548}"/>
              </a:ext>
            </a:extLst>
          </p:cNvPr>
          <p:cNvSpPr/>
          <p:nvPr/>
        </p:nvSpPr>
        <p:spPr>
          <a:xfrm>
            <a:off x="4080517" y="1914691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139DAD-A7A4-3E29-F38E-743483B46935}"/>
              </a:ext>
            </a:extLst>
          </p:cNvPr>
          <p:cNvSpPr/>
          <p:nvPr/>
        </p:nvSpPr>
        <p:spPr>
          <a:xfrm>
            <a:off x="3053336" y="2686283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02F6D1C-5674-ABDA-0044-C3E05F3BD7E4}"/>
              </a:ext>
            </a:extLst>
          </p:cNvPr>
          <p:cNvSpPr/>
          <p:nvPr/>
        </p:nvSpPr>
        <p:spPr>
          <a:xfrm>
            <a:off x="4938641" y="2918729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445181-A699-C7CD-ABF2-900EF6B38DF1}"/>
              </a:ext>
            </a:extLst>
          </p:cNvPr>
          <p:cNvSpPr/>
          <p:nvPr/>
        </p:nvSpPr>
        <p:spPr>
          <a:xfrm>
            <a:off x="6708135" y="2270646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B79D96-6076-6350-91AB-4CF179A1523C}"/>
              </a:ext>
            </a:extLst>
          </p:cNvPr>
          <p:cNvSpPr/>
          <p:nvPr/>
        </p:nvSpPr>
        <p:spPr>
          <a:xfrm>
            <a:off x="5706054" y="935281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DB5DACE4-7267-9150-1129-6CA2EF15DEA6}"/>
              </a:ext>
            </a:extLst>
          </p:cNvPr>
          <p:cNvSpPr/>
          <p:nvPr/>
        </p:nvSpPr>
        <p:spPr>
          <a:xfrm rot="21276512">
            <a:off x="4681387" y="107740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6DE24801-FD31-B60A-FBDB-8BD8392C679E}"/>
              </a:ext>
            </a:extLst>
          </p:cNvPr>
          <p:cNvSpPr/>
          <p:nvPr/>
        </p:nvSpPr>
        <p:spPr>
          <a:xfrm>
            <a:off x="2659526" y="116012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9D54073D-E380-DC85-03EF-01D6E06664B3}"/>
              </a:ext>
            </a:extLst>
          </p:cNvPr>
          <p:cNvSpPr/>
          <p:nvPr/>
        </p:nvSpPr>
        <p:spPr>
          <a:xfrm>
            <a:off x="2617911" y="274604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FE0F44EB-DDF3-EBC3-EBA1-433729CDE2EC}"/>
              </a:ext>
            </a:extLst>
          </p:cNvPr>
          <p:cNvSpPr/>
          <p:nvPr/>
        </p:nvSpPr>
        <p:spPr>
          <a:xfrm>
            <a:off x="7699314" y="234732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633ED4EA-776D-4815-778C-D5308B6988D2}"/>
              </a:ext>
            </a:extLst>
          </p:cNvPr>
          <p:cNvSpPr/>
          <p:nvPr/>
        </p:nvSpPr>
        <p:spPr>
          <a:xfrm rot="664924">
            <a:off x="4169054" y="2864259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8014BCEE-9EAE-1AB7-C290-E899CEE40D92}"/>
              </a:ext>
            </a:extLst>
          </p:cNvPr>
          <p:cNvSpPr/>
          <p:nvPr/>
        </p:nvSpPr>
        <p:spPr>
          <a:xfrm rot="19043059">
            <a:off x="3687146" y="239709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AF4B631A-4E1F-0C45-4D33-ED4B16D3E32D}"/>
              </a:ext>
            </a:extLst>
          </p:cNvPr>
          <p:cNvSpPr/>
          <p:nvPr/>
        </p:nvSpPr>
        <p:spPr>
          <a:xfrm rot="2802835">
            <a:off x="3764482" y="1552315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157B2154-AB81-34A6-B287-5A8B3EFCC131}"/>
              </a:ext>
            </a:extLst>
          </p:cNvPr>
          <p:cNvSpPr/>
          <p:nvPr/>
        </p:nvSpPr>
        <p:spPr>
          <a:xfrm>
            <a:off x="4821815" y="1991365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997A19ED-0FD7-CAD5-FB36-E3EB54B4EDA6}"/>
              </a:ext>
            </a:extLst>
          </p:cNvPr>
          <p:cNvSpPr/>
          <p:nvPr/>
        </p:nvSpPr>
        <p:spPr>
          <a:xfrm rot="630273">
            <a:off x="6069389" y="215654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95B72465-6215-5C70-C09C-A986BE01B52B}"/>
              </a:ext>
            </a:extLst>
          </p:cNvPr>
          <p:cNvSpPr/>
          <p:nvPr/>
        </p:nvSpPr>
        <p:spPr>
          <a:xfrm rot="3302121">
            <a:off x="6261494" y="164497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340A04BD-C947-4E89-6E65-88D096427A44}"/>
              </a:ext>
            </a:extLst>
          </p:cNvPr>
          <p:cNvSpPr/>
          <p:nvPr/>
        </p:nvSpPr>
        <p:spPr>
          <a:xfrm rot="20154138">
            <a:off x="5915940" y="268480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F000E266-0FC4-A21E-9AE5-B0A5EB6CF918}"/>
              </a:ext>
            </a:extLst>
          </p:cNvPr>
          <p:cNvSpPr/>
          <p:nvPr/>
        </p:nvSpPr>
        <p:spPr>
          <a:xfrm rot="2484262">
            <a:off x="4567404" y="242748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D94265-B0C5-B25E-9ABE-D757CA14BFD5}"/>
                  </a:ext>
                </a:extLst>
              </p:cNvPr>
              <p:cNvSpPr txBox="1"/>
              <p:nvPr/>
            </p:nvSpPr>
            <p:spPr>
              <a:xfrm>
                <a:off x="7291449" y="2137717"/>
                <a:ext cx="28302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5D94265-B0C5-B25E-9ABE-D757CA14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449" y="2137717"/>
                <a:ext cx="283026" cy="353943"/>
              </a:xfrm>
              <a:prstGeom prst="rect">
                <a:avLst/>
              </a:prstGeom>
              <a:blipFill>
                <a:blip r:embed="rId4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E7546A-8BA0-F43D-24D1-7FCD967720F5}"/>
                  </a:ext>
                </a:extLst>
              </p:cNvPr>
              <p:cNvSpPr txBox="1"/>
              <p:nvPr/>
            </p:nvSpPr>
            <p:spPr>
              <a:xfrm>
                <a:off x="6514660" y="1316073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2E7546A-8BA0-F43D-24D1-7FCD96772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60" y="1316073"/>
                <a:ext cx="287836" cy="353943"/>
              </a:xfrm>
              <a:prstGeom prst="rect">
                <a:avLst/>
              </a:prstGeom>
              <a:blipFill>
                <a:blip r:embed="rId5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EFB6E6-C518-C42E-5650-D840CD5584DA}"/>
                  </a:ext>
                </a:extLst>
              </p:cNvPr>
              <p:cNvSpPr txBox="1"/>
              <p:nvPr/>
            </p:nvSpPr>
            <p:spPr>
              <a:xfrm>
                <a:off x="5841640" y="190331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BEFB6E6-C518-C42E-5650-D840CD55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40" y="1903318"/>
                <a:ext cx="287836" cy="353943"/>
              </a:xfrm>
              <a:prstGeom prst="rect">
                <a:avLst/>
              </a:prstGeom>
              <a:blipFill>
                <a:blip r:embed="rId6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58F4BD-DA7F-616A-F0FE-345B949169CD}"/>
                  </a:ext>
                </a:extLst>
              </p:cNvPr>
              <p:cNvSpPr txBox="1"/>
              <p:nvPr/>
            </p:nvSpPr>
            <p:spPr>
              <a:xfrm>
                <a:off x="5719044" y="2964932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58F4BD-DA7F-616A-F0FE-345B9491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044" y="2964932"/>
                <a:ext cx="287836" cy="353943"/>
              </a:xfrm>
              <a:prstGeom prst="rect">
                <a:avLst/>
              </a:prstGeom>
              <a:blipFill>
                <a:blip r:embed="rId7"/>
                <a:stretch>
                  <a:fillRect l="-13043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739F41-C5D2-CAD8-D185-2A04CDFE8D5A}"/>
                  </a:ext>
                </a:extLst>
              </p:cNvPr>
              <p:cNvSpPr txBox="1"/>
              <p:nvPr/>
            </p:nvSpPr>
            <p:spPr>
              <a:xfrm>
                <a:off x="4797350" y="247846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F739F41-C5D2-CAD8-D185-2A04CDFE8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50" y="2478464"/>
                <a:ext cx="287836" cy="353943"/>
              </a:xfrm>
              <a:prstGeom prst="rect">
                <a:avLst/>
              </a:prstGeom>
              <a:blipFill>
                <a:blip r:embed="rId8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B3F51B-2BBE-56AD-E296-1FD637D8E828}"/>
                  </a:ext>
                </a:extLst>
              </p:cNvPr>
              <p:cNvSpPr txBox="1"/>
              <p:nvPr/>
            </p:nvSpPr>
            <p:spPr>
              <a:xfrm>
                <a:off x="4859726" y="169266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B3F51B-2BBE-56AD-E296-1FD637D8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726" y="1692668"/>
                <a:ext cx="287836" cy="353943"/>
              </a:xfrm>
              <a:prstGeom prst="rect">
                <a:avLst/>
              </a:prstGeom>
              <a:blipFill>
                <a:blip r:embed="rId9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E18258-C8A0-33BD-FC0C-05FE1FB2E5E8}"/>
                  </a:ext>
                </a:extLst>
              </p:cNvPr>
              <p:cNvSpPr txBox="1"/>
              <p:nvPr/>
            </p:nvSpPr>
            <p:spPr>
              <a:xfrm>
                <a:off x="4813783" y="813583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E18258-C8A0-33BD-FC0C-05FE1FB2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83" y="813583"/>
                <a:ext cx="287836" cy="353943"/>
              </a:xfrm>
              <a:prstGeom prst="rect">
                <a:avLst/>
              </a:prstGeom>
              <a:blipFill>
                <a:blip r:embed="rId10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59711D-6125-C6BE-2AFB-61C741907338}"/>
                  </a:ext>
                </a:extLst>
              </p:cNvPr>
              <p:cNvSpPr txBox="1"/>
              <p:nvPr/>
            </p:nvSpPr>
            <p:spPr>
              <a:xfrm>
                <a:off x="3976058" y="135897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59711D-6125-C6BE-2AFB-61C741907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58" y="1358974"/>
                <a:ext cx="287836" cy="353943"/>
              </a:xfrm>
              <a:prstGeom prst="rect">
                <a:avLst/>
              </a:prstGeom>
              <a:blipFill>
                <a:blip r:embed="rId11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EE3FE-AD90-578B-35C8-3B22A8D99DEE}"/>
                  </a:ext>
                </a:extLst>
              </p:cNvPr>
              <p:cNvSpPr txBox="1"/>
              <p:nvPr/>
            </p:nvSpPr>
            <p:spPr>
              <a:xfrm>
                <a:off x="3538174" y="2137716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4EE3FE-AD90-578B-35C8-3B22A8D99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74" y="2137716"/>
                <a:ext cx="287836" cy="353943"/>
              </a:xfrm>
              <a:prstGeom prst="rect">
                <a:avLst/>
              </a:prstGeom>
              <a:blipFill>
                <a:blip r:embed="rId12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EC0E17-1AE5-2436-0CAA-B05480C1D60C}"/>
                  </a:ext>
                </a:extLst>
              </p:cNvPr>
              <p:cNvSpPr txBox="1"/>
              <p:nvPr/>
            </p:nvSpPr>
            <p:spPr>
              <a:xfrm>
                <a:off x="2307789" y="909035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7EC0E17-1AE5-2436-0CAA-B05480C1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789" y="909035"/>
                <a:ext cx="287836" cy="353943"/>
              </a:xfrm>
              <a:prstGeom prst="rect">
                <a:avLst/>
              </a:prstGeom>
              <a:blipFill>
                <a:blip r:embed="rId13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077906-ECE8-3EC6-C62B-5A838C6F6823}"/>
                  </a:ext>
                </a:extLst>
              </p:cNvPr>
              <p:cNvSpPr txBox="1"/>
              <p:nvPr/>
            </p:nvSpPr>
            <p:spPr>
              <a:xfrm>
                <a:off x="2155586" y="2504302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3077906-ECE8-3EC6-C62B-5A838C6F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586" y="2504302"/>
                <a:ext cx="287836" cy="353943"/>
              </a:xfrm>
              <a:prstGeom prst="rect">
                <a:avLst/>
              </a:prstGeom>
              <a:blipFill>
                <a:blip r:embed="rId14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C6EE7D-AB75-77F3-AB92-9E0E24401DBE}"/>
                  </a:ext>
                </a:extLst>
              </p:cNvPr>
              <p:cNvSpPr txBox="1"/>
              <p:nvPr/>
            </p:nvSpPr>
            <p:spPr>
              <a:xfrm>
                <a:off x="3380698" y="1108253"/>
                <a:ext cx="26032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C6EE7D-AB75-77F3-AB92-9E0E24401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98" y="1108253"/>
                <a:ext cx="260328" cy="353943"/>
              </a:xfrm>
              <a:prstGeom prst="rect">
                <a:avLst/>
              </a:prstGeom>
              <a:blipFill>
                <a:blip r:embed="rId15"/>
                <a:stretch>
                  <a:fillRect l="-33333" t="-3448" r="-476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D91DCE-8D83-B35E-76FC-9119D8A3759B}"/>
                  </a:ext>
                </a:extLst>
              </p:cNvPr>
              <p:cNvSpPr txBox="1"/>
              <p:nvPr/>
            </p:nvSpPr>
            <p:spPr>
              <a:xfrm>
                <a:off x="3155400" y="2731629"/>
                <a:ext cx="26494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3D91DCE-8D83-B35E-76FC-9119D8A37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400" y="2731629"/>
                <a:ext cx="264944" cy="353943"/>
              </a:xfrm>
              <a:prstGeom prst="rect">
                <a:avLst/>
              </a:prstGeom>
              <a:blipFill>
                <a:blip r:embed="rId16"/>
                <a:stretch>
                  <a:fillRect l="-31818" t="-357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BF4317-F756-60DE-45A6-2BE11655238A}"/>
                  </a:ext>
                </a:extLst>
              </p:cNvPr>
              <p:cNvSpPr txBox="1"/>
              <p:nvPr/>
            </p:nvSpPr>
            <p:spPr>
              <a:xfrm>
                <a:off x="4177630" y="1943314"/>
                <a:ext cx="24070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3BF4317-F756-60DE-45A6-2BE116552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630" y="1943314"/>
                <a:ext cx="240707" cy="353943"/>
              </a:xfrm>
              <a:prstGeom prst="rect">
                <a:avLst/>
              </a:prstGeom>
              <a:blipFill>
                <a:blip r:embed="rId17"/>
                <a:stretch>
                  <a:fillRect l="-30000" t="-3571" r="-100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82F048-A0E4-9D63-9AE9-1D40BA1C95EC}"/>
                  </a:ext>
                </a:extLst>
              </p:cNvPr>
              <p:cNvSpPr txBox="1"/>
              <p:nvPr/>
            </p:nvSpPr>
            <p:spPr>
              <a:xfrm>
                <a:off x="5806826" y="958252"/>
                <a:ext cx="27218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E82F048-A0E4-9D63-9AE9-1D40BA1C9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26" y="958252"/>
                <a:ext cx="272189" cy="353943"/>
              </a:xfrm>
              <a:prstGeom prst="rect">
                <a:avLst/>
              </a:prstGeom>
              <a:blipFill>
                <a:blip r:embed="rId18"/>
                <a:stretch>
                  <a:fillRect l="-31818" t="-3448" r="-454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F0E516-44A1-BE0D-599D-2CC47B28C4D7}"/>
                  </a:ext>
                </a:extLst>
              </p:cNvPr>
              <p:cNvSpPr txBox="1"/>
              <p:nvPr/>
            </p:nvSpPr>
            <p:spPr>
              <a:xfrm>
                <a:off x="5373936" y="1960744"/>
                <a:ext cx="24686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F0E516-44A1-BE0D-599D-2CC47B28C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936" y="1960744"/>
                <a:ext cx="246862" cy="353943"/>
              </a:xfrm>
              <a:prstGeom prst="rect">
                <a:avLst/>
              </a:prstGeom>
              <a:blipFill>
                <a:blip r:embed="rId19"/>
                <a:stretch>
                  <a:fillRect l="-35000" r="-10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19AA4A-4764-861F-3F16-3BBBB00E5CC7}"/>
                  </a:ext>
                </a:extLst>
              </p:cNvPr>
              <p:cNvSpPr txBox="1"/>
              <p:nvPr/>
            </p:nvSpPr>
            <p:spPr>
              <a:xfrm>
                <a:off x="5042359" y="2964931"/>
                <a:ext cx="25590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19AA4A-4764-861F-3F16-3BBBB00E5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359" y="2964931"/>
                <a:ext cx="255904" cy="376193"/>
              </a:xfrm>
              <a:prstGeom prst="rect">
                <a:avLst/>
              </a:prstGeom>
              <a:blipFill>
                <a:blip r:embed="rId20"/>
                <a:stretch>
                  <a:fillRect l="-27273" t="-3226" r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1925D-A61E-AFC7-CE45-F2941A61B8FD}"/>
                  </a:ext>
                </a:extLst>
              </p:cNvPr>
              <p:cNvSpPr txBox="1"/>
              <p:nvPr/>
            </p:nvSpPr>
            <p:spPr>
              <a:xfrm>
                <a:off x="6803048" y="2295273"/>
                <a:ext cx="263918" cy="376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AE1925D-A61E-AFC7-CE45-F2941A61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48" y="2295273"/>
                <a:ext cx="263918" cy="376513"/>
              </a:xfrm>
              <a:prstGeom prst="rect">
                <a:avLst/>
              </a:prstGeom>
              <a:blipFill>
                <a:blip r:embed="rId21"/>
                <a:stretch>
                  <a:fillRect l="-27273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43FA97-C870-E6D4-82BF-6A5C5CA950C4}"/>
                  </a:ext>
                </a:extLst>
              </p:cNvPr>
              <p:cNvSpPr txBox="1"/>
              <p:nvPr/>
            </p:nvSpPr>
            <p:spPr>
              <a:xfrm>
                <a:off x="3961975" y="307904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F43FA97-C870-E6D4-82BF-6A5C5CA95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975" y="3079048"/>
                <a:ext cx="287836" cy="353943"/>
              </a:xfrm>
              <a:prstGeom prst="rect">
                <a:avLst/>
              </a:prstGeom>
              <a:blipFill>
                <a:blip r:embed="rId22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BE180A30-CA65-09D2-1FF7-EE7CBCF869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56747" y="4122885"/>
            <a:ext cx="5321300" cy="113030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010A6B5-F63F-BC2B-4BF0-D467EB5B90C0}"/>
              </a:ext>
            </a:extLst>
          </p:cNvPr>
          <p:cNvCxnSpPr>
            <a:cxnSpLocks/>
          </p:cNvCxnSpPr>
          <p:nvPr/>
        </p:nvCxnSpPr>
        <p:spPr>
          <a:xfrm>
            <a:off x="3112456" y="1743909"/>
            <a:ext cx="877084" cy="9008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F61EE78-DD60-46B1-BDEE-13E890A12EC5}"/>
              </a:ext>
            </a:extLst>
          </p:cNvPr>
          <p:cNvCxnSpPr>
            <a:cxnSpLocks/>
          </p:cNvCxnSpPr>
          <p:nvPr/>
        </p:nvCxnSpPr>
        <p:spPr>
          <a:xfrm flipV="1">
            <a:off x="3100044" y="826274"/>
            <a:ext cx="12412" cy="92408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880AA4-8828-6FBD-11B3-4FA462DFC548}"/>
              </a:ext>
            </a:extLst>
          </p:cNvPr>
          <p:cNvCxnSpPr>
            <a:cxnSpLocks/>
          </p:cNvCxnSpPr>
          <p:nvPr/>
        </p:nvCxnSpPr>
        <p:spPr>
          <a:xfrm>
            <a:off x="3100044" y="828120"/>
            <a:ext cx="402372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8BA83A-D40B-3FEB-B03A-93211E0CA781}"/>
              </a:ext>
            </a:extLst>
          </p:cNvPr>
          <p:cNvCxnSpPr>
            <a:cxnSpLocks/>
          </p:cNvCxnSpPr>
          <p:nvPr/>
        </p:nvCxnSpPr>
        <p:spPr>
          <a:xfrm flipH="1">
            <a:off x="3990810" y="828120"/>
            <a:ext cx="3132962" cy="180961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5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BD1F-DB32-37DE-7840-D53C4D2C6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42478"/>
            <a:ext cx="11239500" cy="5615517"/>
          </a:xfrm>
        </p:spPr>
        <p:txBody>
          <a:bodyPr/>
          <a:lstStyle/>
          <a:p>
            <a:r>
              <a:rPr lang="en-US" dirty="0"/>
              <a:t>The critical points are found when,</a:t>
            </a:r>
          </a:p>
          <a:p>
            <a:pPr lvl="1"/>
            <a:r>
              <a:rPr lang="en-US" dirty="0"/>
              <a:t>Forward pass,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Reverse pass,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Update,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Can’t find exactly, so we update iteratively. E.g., using gradient descent,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      is a function of the       after it, which are all functions of the        before them, and so on.</a:t>
            </a:r>
          </a:p>
          <a:p>
            <a:pPr lvl="2"/>
            <a:r>
              <a:rPr lang="en-US" dirty="0"/>
              <a:t>If you write out                               explicitly, it’s the chain rule for             , working backwards from </a:t>
            </a:r>
          </a:p>
          <a:p>
            <a:pPr lvl="2"/>
            <a:r>
              <a:rPr lang="en-US" dirty="0"/>
              <a:t>Let’s write this as,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DADA1A-0D5E-E1FB-5851-856DD595448C}"/>
              </a:ext>
            </a:extLst>
          </p:cNvPr>
          <p:cNvCxnSpPr>
            <a:cxnSpLocks/>
          </p:cNvCxnSpPr>
          <p:nvPr/>
        </p:nvCxnSpPr>
        <p:spPr>
          <a:xfrm flipV="1">
            <a:off x="7639291" y="2413836"/>
            <a:ext cx="469083" cy="340939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36E018-E527-BF2C-EEBE-D68846DB5EC3}"/>
              </a:ext>
            </a:extLst>
          </p:cNvPr>
          <p:cNvCxnSpPr>
            <a:cxnSpLocks/>
          </p:cNvCxnSpPr>
          <p:nvPr/>
        </p:nvCxnSpPr>
        <p:spPr>
          <a:xfrm>
            <a:off x="8234826" y="2523847"/>
            <a:ext cx="81367" cy="1136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16D6D1-A73B-57D3-75D3-1A2EB745D45A}"/>
              </a:ext>
            </a:extLst>
          </p:cNvPr>
          <p:cNvCxnSpPr>
            <a:cxnSpLocks/>
          </p:cNvCxnSpPr>
          <p:nvPr/>
        </p:nvCxnSpPr>
        <p:spPr>
          <a:xfrm>
            <a:off x="7289012" y="1569452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3516DA-AC6E-CAFB-0DD0-241E60E1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mode automatic differentiation (backprop)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21285-7CD3-EF7F-CCC7-BED9B4949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ED52183-79A9-C8E9-9DAB-A977994E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11" y="2148740"/>
            <a:ext cx="26797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87ACE9-68E8-F6D2-C41B-5CFB05AC7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11" y="3108484"/>
            <a:ext cx="5080000" cy="279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DFAD30B-E977-2C82-DB14-6B8E1444C6CB}"/>
              </a:ext>
            </a:extLst>
          </p:cNvPr>
          <p:cNvCxnSpPr>
            <a:cxnSpLocks/>
          </p:cNvCxnSpPr>
          <p:nvPr/>
        </p:nvCxnSpPr>
        <p:spPr>
          <a:xfrm flipV="1">
            <a:off x="8055045" y="2409588"/>
            <a:ext cx="608843" cy="424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C7B85A-E407-3EA8-9470-131FB5F83264}"/>
              </a:ext>
            </a:extLst>
          </p:cNvPr>
          <p:cNvCxnSpPr>
            <a:cxnSpLocks/>
          </p:cNvCxnSpPr>
          <p:nvPr/>
        </p:nvCxnSpPr>
        <p:spPr>
          <a:xfrm flipV="1">
            <a:off x="7268941" y="1427325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F2531B-7587-CCCC-29FE-A6208AB5D551}"/>
              </a:ext>
            </a:extLst>
          </p:cNvPr>
          <p:cNvCxnSpPr>
            <a:cxnSpLocks/>
          </p:cNvCxnSpPr>
          <p:nvPr/>
        </p:nvCxnSpPr>
        <p:spPr>
          <a:xfrm>
            <a:off x="9714119" y="1481795"/>
            <a:ext cx="185444" cy="21110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89E0A2-4DC9-087A-481E-E445D4074E57}"/>
              </a:ext>
            </a:extLst>
          </p:cNvPr>
          <p:cNvCxnSpPr>
            <a:cxnSpLocks/>
          </p:cNvCxnSpPr>
          <p:nvPr/>
        </p:nvCxnSpPr>
        <p:spPr>
          <a:xfrm flipV="1">
            <a:off x="6946298" y="1569452"/>
            <a:ext cx="342714" cy="1223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72BF529-B305-2E79-F24C-3CD14F7998EB}"/>
              </a:ext>
            </a:extLst>
          </p:cNvPr>
          <p:cNvSpPr/>
          <p:nvPr/>
        </p:nvSpPr>
        <p:spPr>
          <a:xfrm>
            <a:off x="7104548" y="1361634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2722DE-1E81-AF76-4991-94D89DB78809}"/>
              </a:ext>
            </a:extLst>
          </p:cNvPr>
          <p:cNvSpPr/>
          <p:nvPr/>
        </p:nvSpPr>
        <p:spPr>
          <a:xfrm>
            <a:off x="7900556" y="219891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3548E9-0531-25FF-E374-C66DEF62CF63}"/>
              </a:ext>
            </a:extLst>
          </p:cNvPr>
          <p:cNvSpPr/>
          <p:nvPr/>
        </p:nvSpPr>
        <p:spPr>
          <a:xfrm>
            <a:off x="9526093" y="121950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1EE1378D-1F30-43FB-1FC9-DC239E2C6138}"/>
              </a:ext>
            </a:extLst>
          </p:cNvPr>
          <p:cNvSpPr/>
          <p:nvPr/>
        </p:nvSpPr>
        <p:spPr>
          <a:xfrm rot="21276512">
            <a:off x="8501426" y="1361634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9A5B3381-9B02-0428-1163-E89AEA61128F}"/>
              </a:ext>
            </a:extLst>
          </p:cNvPr>
          <p:cNvSpPr/>
          <p:nvPr/>
        </p:nvSpPr>
        <p:spPr>
          <a:xfrm rot="2802835">
            <a:off x="7584521" y="183654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7C7525-0A8B-B9E4-345A-EB998EEB3FE7}"/>
                  </a:ext>
                </a:extLst>
              </p:cNvPr>
              <p:cNvSpPr txBox="1"/>
              <p:nvPr/>
            </p:nvSpPr>
            <p:spPr>
              <a:xfrm>
                <a:off x="8633822" y="1097809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7C7525-0A8B-B9E4-345A-EB998EEB3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22" y="1097809"/>
                <a:ext cx="287836" cy="353943"/>
              </a:xfrm>
              <a:prstGeom prst="rect">
                <a:avLst/>
              </a:prstGeom>
              <a:blipFill>
                <a:blip r:embed="rId4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E824D6-9080-426D-B318-4ADC4E66B190}"/>
                  </a:ext>
                </a:extLst>
              </p:cNvPr>
              <p:cNvSpPr txBox="1"/>
              <p:nvPr/>
            </p:nvSpPr>
            <p:spPr>
              <a:xfrm>
                <a:off x="7796097" y="1643200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7E824D6-9080-426D-B318-4ADC4E66B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097" y="1643200"/>
                <a:ext cx="287836" cy="353943"/>
              </a:xfrm>
              <a:prstGeom prst="rect">
                <a:avLst/>
              </a:prstGeom>
              <a:blipFill>
                <a:blip r:embed="rId4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87E3F3-943F-DF74-9030-B52E928D3C34}"/>
                  </a:ext>
                </a:extLst>
              </p:cNvPr>
              <p:cNvSpPr txBox="1"/>
              <p:nvPr/>
            </p:nvSpPr>
            <p:spPr>
              <a:xfrm>
                <a:off x="7200737" y="1392479"/>
                <a:ext cx="26032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87E3F3-943F-DF74-9030-B52E928D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737" y="1392479"/>
                <a:ext cx="260328" cy="353943"/>
              </a:xfrm>
              <a:prstGeom prst="rect">
                <a:avLst/>
              </a:prstGeom>
              <a:blipFill>
                <a:blip r:embed="rId5"/>
                <a:stretch>
                  <a:fillRect l="-27273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487D71-ECF6-F3D0-ADA1-97DCB3736B8B}"/>
                  </a:ext>
                </a:extLst>
              </p:cNvPr>
              <p:cNvSpPr txBox="1"/>
              <p:nvPr/>
            </p:nvSpPr>
            <p:spPr>
              <a:xfrm>
                <a:off x="7997669" y="2227540"/>
                <a:ext cx="24070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0487D71-ECF6-F3D0-ADA1-97DCB3736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669" y="2227540"/>
                <a:ext cx="240707" cy="353943"/>
              </a:xfrm>
              <a:prstGeom prst="rect">
                <a:avLst/>
              </a:prstGeom>
              <a:blipFill>
                <a:blip r:embed="rId6"/>
                <a:stretch>
                  <a:fillRect l="-30000" t="-3448" r="-1000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D7E4DA-000B-66BE-76F8-7434F129FF17}"/>
                  </a:ext>
                </a:extLst>
              </p:cNvPr>
              <p:cNvSpPr txBox="1"/>
              <p:nvPr/>
            </p:nvSpPr>
            <p:spPr>
              <a:xfrm>
                <a:off x="9626865" y="1242478"/>
                <a:ext cx="27218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D7E4DA-000B-66BE-76F8-7434F129F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865" y="1242478"/>
                <a:ext cx="272189" cy="353943"/>
              </a:xfrm>
              <a:prstGeom prst="rect">
                <a:avLst/>
              </a:prstGeom>
              <a:blipFill>
                <a:blip r:embed="rId7"/>
                <a:stretch>
                  <a:fillRect l="-26087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3BBC13-D420-D16C-64A7-BBA8D765708B}"/>
              </a:ext>
            </a:extLst>
          </p:cNvPr>
          <p:cNvCxnSpPr>
            <a:cxnSpLocks/>
          </p:cNvCxnSpPr>
          <p:nvPr/>
        </p:nvCxnSpPr>
        <p:spPr>
          <a:xfrm>
            <a:off x="6932495" y="2028135"/>
            <a:ext cx="877084" cy="90089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88F226E-017F-0C70-627F-89652C55C3F8}"/>
              </a:ext>
            </a:extLst>
          </p:cNvPr>
          <p:cNvCxnSpPr>
            <a:cxnSpLocks/>
          </p:cNvCxnSpPr>
          <p:nvPr/>
        </p:nvCxnSpPr>
        <p:spPr>
          <a:xfrm flipV="1">
            <a:off x="6920083" y="1110500"/>
            <a:ext cx="12412" cy="92408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A8AB5-3C87-994E-D2AF-CC779411402C}"/>
              </a:ext>
            </a:extLst>
          </p:cNvPr>
          <p:cNvCxnSpPr>
            <a:cxnSpLocks/>
          </p:cNvCxnSpPr>
          <p:nvPr/>
        </p:nvCxnSpPr>
        <p:spPr>
          <a:xfrm>
            <a:off x="6920083" y="1112346"/>
            <a:ext cx="402372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78E428-5EB5-5604-6B27-65B74256B116}"/>
              </a:ext>
            </a:extLst>
          </p:cNvPr>
          <p:cNvCxnSpPr>
            <a:cxnSpLocks/>
          </p:cNvCxnSpPr>
          <p:nvPr/>
        </p:nvCxnSpPr>
        <p:spPr>
          <a:xfrm flipH="1">
            <a:off x="7810849" y="1112346"/>
            <a:ext cx="3132962" cy="180961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0C42D9C7-7588-A364-6D3A-9B090D5D0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611" y="4002045"/>
            <a:ext cx="3263900" cy="2794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7AC4DAC-0230-FF63-6C3A-425A98F81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7061" y="4730674"/>
            <a:ext cx="2667000" cy="279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DB86BBE-B0ED-EDF3-0036-845EF0A9FE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644" y="5232660"/>
            <a:ext cx="254000" cy="228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8783547-0E53-49DD-3BD1-42685D703D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9921" y="5232660"/>
            <a:ext cx="254000" cy="228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85391FE-4484-0324-AF05-7665E541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4962" y="5220046"/>
            <a:ext cx="254000" cy="2286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2F91F1-F81C-2BE7-5308-6D3452BD4B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64624" y="5600960"/>
            <a:ext cx="647700" cy="2667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1D4E960-5DCC-3999-4D84-FFFAE348E0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54771" y="5606795"/>
            <a:ext cx="1384300" cy="2794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3BBCBE4-61E9-E818-2066-8EE8E8CAAB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0347" y="5600960"/>
            <a:ext cx="571500" cy="2667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D9C2B60-DBFE-3DD3-4191-1E12BC159D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6600" y="6016326"/>
            <a:ext cx="1981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A4E1-B2F7-DAA1-6505-EAA1F78A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mode automatic differentiation (backprop)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3F6DF-D222-1067-F799-7C2A3749E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Constrained optimization reverses the flow of computation,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reverse pass has the same computational complexity as the forward pass</a:t>
            </a:r>
          </a:p>
          <a:p>
            <a:r>
              <a:rPr lang="en-US" dirty="0"/>
              <a:t>Easy to implement and optimize -&gt; TensorFlow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D6F98-9D44-D198-27CB-8A680A19B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E5BAD6-F1C7-F355-649B-E0FA0C0C7C97}"/>
              </a:ext>
            </a:extLst>
          </p:cNvPr>
          <p:cNvCxnSpPr>
            <a:cxnSpLocks/>
          </p:cNvCxnSpPr>
          <p:nvPr/>
        </p:nvCxnSpPr>
        <p:spPr>
          <a:xfrm flipV="1">
            <a:off x="3258818" y="2763662"/>
            <a:ext cx="1003826" cy="79622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E7840E-2D71-AF0C-35A2-04497C425746}"/>
              </a:ext>
            </a:extLst>
          </p:cNvPr>
          <p:cNvCxnSpPr>
            <a:cxnSpLocks/>
          </p:cNvCxnSpPr>
          <p:nvPr/>
        </p:nvCxnSpPr>
        <p:spPr>
          <a:xfrm>
            <a:off x="3443282" y="1926379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D2B2CE-F426-905B-C493-8F466C6B7A55}"/>
              </a:ext>
            </a:extLst>
          </p:cNvPr>
          <p:cNvCxnSpPr>
            <a:cxnSpLocks/>
          </p:cNvCxnSpPr>
          <p:nvPr/>
        </p:nvCxnSpPr>
        <p:spPr>
          <a:xfrm>
            <a:off x="4209315" y="2770763"/>
            <a:ext cx="1263229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EDDA77-8866-243B-8C08-3258F17E2B6F}"/>
              </a:ext>
            </a:extLst>
          </p:cNvPr>
          <p:cNvCxnSpPr>
            <a:cxnSpLocks/>
          </p:cNvCxnSpPr>
          <p:nvPr/>
        </p:nvCxnSpPr>
        <p:spPr>
          <a:xfrm flipV="1">
            <a:off x="3423211" y="1784252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D4F951-03E0-26F8-7C5A-D53AAFD20314}"/>
              </a:ext>
            </a:extLst>
          </p:cNvPr>
          <p:cNvCxnSpPr>
            <a:cxnSpLocks/>
          </p:cNvCxnSpPr>
          <p:nvPr/>
        </p:nvCxnSpPr>
        <p:spPr>
          <a:xfrm>
            <a:off x="4262644" y="2770763"/>
            <a:ext cx="858124" cy="99693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2AFCA-E568-272E-DBA9-67CFD74BBB1E}"/>
              </a:ext>
            </a:extLst>
          </p:cNvPr>
          <p:cNvCxnSpPr>
            <a:cxnSpLocks/>
          </p:cNvCxnSpPr>
          <p:nvPr/>
        </p:nvCxnSpPr>
        <p:spPr>
          <a:xfrm>
            <a:off x="3293047" y="3555895"/>
            <a:ext cx="1827721" cy="1871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7B0ADB-4D33-08FC-10DE-956CBA6E32FB}"/>
              </a:ext>
            </a:extLst>
          </p:cNvPr>
          <p:cNvCxnSpPr>
            <a:cxnSpLocks/>
          </p:cNvCxnSpPr>
          <p:nvPr/>
        </p:nvCxnSpPr>
        <p:spPr>
          <a:xfrm flipV="1">
            <a:off x="5109874" y="3119617"/>
            <a:ext cx="1780388" cy="67271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13A6C-0736-DF51-232C-47783B0B7393}"/>
              </a:ext>
            </a:extLst>
          </p:cNvPr>
          <p:cNvCxnSpPr>
            <a:cxnSpLocks/>
          </p:cNvCxnSpPr>
          <p:nvPr/>
        </p:nvCxnSpPr>
        <p:spPr>
          <a:xfrm>
            <a:off x="5868389" y="1838722"/>
            <a:ext cx="1021873" cy="1280895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2F1E54-CA81-7849-7D0A-BB92446A740A}"/>
              </a:ext>
            </a:extLst>
          </p:cNvPr>
          <p:cNvCxnSpPr>
            <a:cxnSpLocks/>
          </p:cNvCxnSpPr>
          <p:nvPr/>
        </p:nvCxnSpPr>
        <p:spPr>
          <a:xfrm>
            <a:off x="5489131" y="2755450"/>
            <a:ext cx="1401131" cy="36416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11F7FE-DED4-1C48-CE0F-DABE253C6959}"/>
              </a:ext>
            </a:extLst>
          </p:cNvPr>
          <p:cNvCxnSpPr>
            <a:cxnSpLocks/>
          </p:cNvCxnSpPr>
          <p:nvPr/>
        </p:nvCxnSpPr>
        <p:spPr>
          <a:xfrm>
            <a:off x="2087120" y="3521647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ABCEB0-0739-3BEE-D522-DF7F17197B48}"/>
              </a:ext>
            </a:extLst>
          </p:cNvPr>
          <p:cNvCxnSpPr>
            <a:cxnSpLocks/>
          </p:cNvCxnSpPr>
          <p:nvPr/>
        </p:nvCxnSpPr>
        <p:spPr>
          <a:xfrm>
            <a:off x="2287944" y="1926379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D74F10-72A8-DC38-C383-6F5D9BE7FEBA}"/>
              </a:ext>
            </a:extLst>
          </p:cNvPr>
          <p:cNvCxnSpPr>
            <a:cxnSpLocks/>
          </p:cNvCxnSpPr>
          <p:nvPr/>
        </p:nvCxnSpPr>
        <p:spPr>
          <a:xfrm>
            <a:off x="6989516" y="3119617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F9938F0-5FEB-867B-980D-F0C0580E013D}"/>
              </a:ext>
            </a:extLst>
          </p:cNvPr>
          <p:cNvSpPr/>
          <p:nvPr/>
        </p:nvSpPr>
        <p:spPr>
          <a:xfrm>
            <a:off x="3258818" y="1718561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6FB1D9-A5A8-7C5F-1547-F74D8EAB5E54}"/>
              </a:ext>
            </a:extLst>
          </p:cNvPr>
          <p:cNvSpPr/>
          <p:nvPr/>
        </p:nvSpPr>
        <p:spPr>
          <a:xfrm>
            <a:off x="5264726" y="2555845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66A9CE-F86F-569E-E4BF-7E0520619CE3}"/>
              </a:ext>
            </a:extLst>
          </p:cNvPr>
          <p:cNvSpPr/>
          <p:nvPr/>
        </p:nvSpPr>
        <p:spPr>
          <a:xfrm>
            <a:off x="4054826" y="2555844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228ABB-B67C-8E50-4D9E-1D747B9FB30C}"/>
              </a:ext>
            </a:extLst>
          </p:cNvPr>
          <p:cNvSpPr/>
          <p:nvPr/>
        </p:nvSpPr>
        <p:spPr>
          <a:xfrm>
            <a:off x="3027645" y="3327436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93985B5-B0C3-B9E2-F8F4-D440170621EE}"/>
              </a:ext>
            </a:extLst>
          </p:cNvPr>
          <p:cNvSpPr/>
          <p:nvPr/>
        </p:nvSpPr>
        <p:spPr>
          <a:xfrm>
            <a:off x="4912950" y="355988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82A9F0-126B-4702-13A2-7C6A9375E1E9}"/>
              </a:ext>
            </a:extLst>
          </p:cNvPr>
          <p:cNvSpPr/>
          <p:nvPr/>
        </p:nvSpPr>
        <p:spPr>
          <a:xfrm>
            <a:off x="6682444" y="2911799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0EE2B5-7209-D198-8D2A-84172D02A5C8}"/>
              </a:ext>
            </a:extLst>
          </p:cNvPr>
          <p:cNvSpPr/>
          <p:nvPr/>
        </p:nvSpPr>
        <p:spPr>
          <a:xfrm>
            <a:off x="5680363" y="1576434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89F7EF3A-961B-C6FE-3A1D-9E6077B9DEFF}"/>
              </a:ext>
            </a:extLst>
          </p:cNvPr>
          <p:cNvSpPr/>
          <p:nvPr/>
        </p:nvSpPr>
        <p:spPr>
          <a:xfrm rot="21276512" flipH="1" flipV="1">
            <a:off x="4655696" y="171856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E9120801-70BC-3001-D79B-6841771E71F5}"/>
              </a:ext>
            </a:extLst>
          </p:cNvPr>
          <p:cNvSpPr/>
          <p:nvPr/>
        </p:nvSpPr>
        <p:spPr>
          <a:xfrm flipH="1" flipV="1">
            <a:off x="2633835" y="1801279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53963DEC-FF07-B3BC-EE5F-7DC573F292C5}"/>
              </a:ext>
            </a:extLst>
          </p:cNvPr>
          <p:cNvSpPr/>
          <p:nvPr/>
        </p:nvSpPr>
        <p:spPr>
          <a:xfrm flipH="1" flipV="1">
            <a:off x="2592220" y="338719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7" name="Chevron 26">
            <a:extLst>
              <a:ext uri="{FF2B5EF4-FFF2-40B4-BE49-F238E27FC236}">
                <a16:creationId xmlns:a16="http://schemas.microsoft.com/office/drawing/2014/main" id="{B07D3027-DA35-FE12-1D39-2BD047399394}"/>
              </a:ext>
            </a:extLst>
          </p:cNvPr>
          <p:cNvSpPr/>
          <p:nvPr/>
        </p:nvSpPr>
        <p:spPr>
          <a:xfrm flipH="1" flipV="1">
            <a:off x="7673623" y="298847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33BBFC94-4C44-E554-84DB-1A383BA035A3}"/>
              </a:ext>
            </a:extLst>
          </p:cNvPr>
          <p:cNvSpPr/>
          <p:nvPr/>
        </p:nvSpPr>
        <p:spPr>
          <a:xfrm rot="664924" flipH="1" flipV="1">
            <a:off x="4143363" y="3505412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9" name="Chevron 28">
            <a:extLst>
              <a:ext uri="{FF2B5EF4-FFF2-40B4-BE49-F238E27FC236}">
                <a16:creationId xmlns:a16="http://schemas.microsoft.com/office/drawing/2014/main" id="{B8E66CA4-35A1-0FAB-D1EC-B090C87D18C1}"/>
              </a:ext>
            </a:extLst>
          </p:cNvPr>
          <p:cNvSpPr/>
          <p:nvPr/>
        </p:nvSpPr>
        <p:spPr>
          <a:xfrm rot="19043059" flipH="1" flipV="1">
            <a:off x="3661455" y="303825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DE6683B7-5E55-F8DE-FA62-7F0B4CF59421}"/>
              </a:ext>
            </a:extLst>
          </p:cNvPr>
          <p:cNvSpPr/>
          <p:nvPr/>
        </p:nvSpPr>
        <p:spPr>
          <a:xfrm rot="2802835" flipH="1" flipV="1">
            <a:off x="3738791" y="219346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1" name="Chevron 30">
            <a:extLst>
              <a:ext uri="{FF2B5EF4-FFF2-40B4-BE49-F238E27FC236}">
                <a16:creationId xmlns:a16="http://schemas.microsoft.com/office/drawing/2014/main" id="{898865C7-1EC8-DEA0-A41D-0DAEA97DFD7D}"/>
              </a:ext>
            </a:extLst>
          </p:cNvPr>
          <p:cNvSpPr/>
          <p:nvPr/>
        </p:nvSpPr>
        <p:spPr>
          <a:xfrm flipH="1" flipV="1">
            <a:off x="4796124" y="2632518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2" name="Chevron 31">
            <a:extLst>
              <a:ext uri="{FF2B5EF4-FFF2-40B4-BE49-F238E27FC236}">
                <a16:creationId xmlns:a16="http://schemas.microsoft.com/office/drawing/2014/main" id="{068FF97A-DE5B-CA70-FE14-C39087B4853A}"/>
              </a:ext>
            </a:extLst>
          </p:cNvPr>
          <p:cNvSpPr/>
          <p:nvPr/>
        </p:nvSpPr>
        <p:spPr>
          <a:xfrm rot="630273" flipH="1" flipV="1">
            <a:off x="6043698" y="279769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8804A87F-E5A8-E239-9959-42D6D992697B}"/>
              </a:ext>
            </a:extLst>
          </p:cNvPr>
          <p:cNvSpPr/>
          <p:nvPr/>
        </p:nvSpPr>
        <p:spPr>
          <a:xfrm rot="3302121" flipH="1" flipV="1">
            <a:off x="6235803" y="228613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F3AD782B-91DA-4117-60C9-4847B7EB6D52}"/>
              </a:ext>
            </a:extLst>
          </p:cNvPr>
          <p:cNvSpPr/>
          <p:nvPr/>
        </p:nvSpPr>
        <p:spPr>
          <a:xfrm rot="20154138" flipH="1" flipV="1">
            <a:off x="5890249" y="3325960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83A2A197-EDBF-2070-7143-1DA7E7A97527}"/>
              </a:ext>
            </a:extLst>
          </p:cNvPr>
          <p:cNvSpPr/>
          <p:nvPr/>
        </p:nvSpPr>
        <p:spPr>
          <a:xfrm rot="2484262" flipH="1" flipV="1">
            <a:off x="4541713" y="3068634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4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1FAE-A6AF-520C-BB0E-90DB321B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generalizations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B83E-6C6F-B559-2232-8040A302F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839674" cy="5049811"/>
          </a:xfrm>
        </p:spPr>
        <p:txBody>
          <a:bodyPr/>
          <a:lstStyle/>
          <a:p>
            <a:r>
              <a:rPr lang="en-US" dirty="0"/>
              <a:t>The data can live in more general spaces as long as there’s a differentiable inner product,</a:t>
            </a:r>
          </a:p>
          <a:p>
            <a:endParaRPr lang="en-US" dirty="0"/>
          </a:p>
          <a:p>
            <a:pPr lvl="1"/>
            <a:r>
              <a:rPr lang="en-US" dirty="0"/>
              <a:t>Replace product between the Lagrange multiplier and function output with the inner product,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the data can be finite dimensional vectors,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the data comes from an ODE (see the Neural ODE</a:t>
            </a:r>
            <a:r>
              <a:rPr lang="en-US" baseline="30000" dirty="0"/>
              <a:t>1</a:t>
            </a:r>
            <a:r>
              <a:rPr lang="en-US" dirty="0"/>
              <a:t> and adjoint sensitivity</a:t>
            </a:r>
            <a:r>
              <a:rPr lang="en-US" baseline="30000" dirty="0"/>
              <a:t>2</a:t>
            </a:r>
            <a:r>
              <a:rPr lang="en-US" dirty="0"/>
              <a:t>),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CFC6-D450-59AE-C359-AF74241D1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A1851C-CA5C-7609-6BD5-EC12A8BA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44" y="1686835"/>
            <a:ext cx="3479800" cy="266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BA251A-EF44-4CBF-990F-B8C9080FC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60" y="2705337"/>
            <a:ext cx="4000500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72170C-1031-87DA-6800-1BD8EB4D3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4" y="4078622"/>
            <a:ext cx="3022600" cy="55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0E9C4-367B-2A40-7A4F-D4A5286A0AD9}"/>
              </a:ext>
            </a:extLst>
          </p:cNvPr>
          <p:cNvSpPr txBox="1"/>
          <p:nvPr/>
        </p:nvSpPr>
        <p:spPr>
          <a:xfrm>
            <a:off x="352326" y="6483989"/>
            <a:ext cx="26712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R. Chen et al., </a:t>
            </a:r>
            <a:r>
              <a:rPr lang="en-US" sz="1400" i="1" dirty="0" err="1">
                <a:solidFill>
                  <a:schemeClr val="bg1"/>
                </a:solidFill>
              </a:rPr>
              <a:t>NeurIPS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550A3-A7DD-1B80-87FD-A7E29D3D10FA}"/>
              </a:ext>
            </a:extLst>
          </p:cNvPr>
          <p:cNvSpPr txBox="1"/>
          <p:nvPr/>
        </p:nvSpPr>
        <p:spPr>
          <a:xfrm>
            <a:off x="4021014" y="6483989"/>
            <a:ext cx="624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A. Bradley, PDE-constrained optimization and the adjoint method (2019)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60E02-6E02-7956-09C2-10375F85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4" y="5502707"/>
            <a:ext cx="4991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34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1FAE-A6AF-520C-BB0E-90DB321BF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backprop - Forward mode 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AB83E-6C6F-B559-2232-8040A302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backprop, forward mode automatic differentiation follows the same data flow as computing the objective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also compute the Jacobian along the way using the chain rule, e.g.,</a:t>
            </a:r>
          </a:p>
          <a:p>
            <a:pPr lvl="1"/>
            <a:endParaRPr lang="en-US" dirty="0"/>
          </a:p>
          <a:p>
            <a:r>
              <a:rPr lang="en-US" dirty="0"/>
              <a:t>Tends to be more expensive when the output is lower dimensional than the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2CFC6-D450-59AE-C359-AF74241D1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549B8C-0CBC-CDBF-34FA-DEEA12F38B5F}"/>
              </a:ext>
            </a:extLst>
          </p:cNvPr>
          <p:cNvCxnSpPr>
            <a:cxnSpLocks/>
          </p:cNvCxnSpPr>
          <p:nvPr/>
        </p:nvCxnSpPr>
        <p:spPr>
          <a:xfrm flipV="1">
            <a:off x="3655211" y="3073045"/>
            <a:ext cx="1003826" cy="79622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9A1CAE-2E3B-9924-216D-AD447C576528}"/>
              </a:ext>
            </a:extLst>
          </p:cNvPr>
          <p:cNvCxnSpPr>
            <a:cxnSpLocks/>
          </p:cNvCxnSpPr>
          <p:nvPr/>
        </p:nvCxnSpPr>
        <p:spPr>
          <a:xfrm>
            <a:off x="3839675" y="2235762"/>
            <a:ext cx="819362" cy="837283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236E521-92FF-29A5-441A-7C2C2E614AE7}"/>
              </a:ext>
            </a:extLst>
          </p:cNvPr>
          <p:cNvCxnSpPr>
            <a:cxnSpLocks/>
          </p:cNvCxnSpPr>
          <p:nvPr/>
        </p:nvCxnSpPr>
        <p:spPr>
          <a:xfrm>
            <a:off x="4605708" y="3080146"/>
            <a:ext cx="1263229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8A2F82-535C-2AA8-18A8-2B14605C0917}"/>
              </a:ext>
            </a:extLst>
          </p:cNvPr>
          <p:cNvCxnSpPr>
            <a:cxnSpLocks/>
          </p:cNvCxnSpPr>
          <p:nvPr/>
        </p:nvCxnSpPr>
        <p:spPr>
          <a:xfrm flipV="1">
            <a:off x="3819604" y="2093635"/>
            <a:ext cx="2464970" cy="14212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7FC787-FB4D-65F4-14A5-F0FA4A5B9DC0}"/>
              </a:ext>
            </a:extLst>
          </p:cNvPr>
          <p:cNvCxnSpPr>
            <a:cxnSpLocks/>
          </p:cNvCxnSpPr>
          <p:nvPr/>
        </p:nvCxnSpPr>
        <p:spPr>
          <a:xfrm>
            <a:off x="4659037" y="3080146"/>
            <a:ext cx="858124" cy="99693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004ED2C-1197-B1F9-CF5B-98D62D5113A2}"/>
              </a:ext>
            </a:extLst>
          </p:cNvPr>
          <p:cNvCxnSpPr>
            <a:cxnSpLocks/>
          </p:cNvCxnSpPr>
          <p:nvPr/>
        </p:nvCxnSpPr>
        <p:spPr>
          <a:xfrm>
            <a:off x="3689440" y="3865278"/>
            <a:ext cx="1827721" cy="187178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4C5234C-C052-EA42-DC61-A1AB89E260C4}"/>
              </a:ext>
            </a:extLst>
          </p:cNvPr>
          <p:cNvCxnSpPr>
            <a:cxnSpLocks/>
          </p:cNvCxnSpPr>
          <p:nvPr/>
        </p:nvCxnSpPr>
        <p:spPr>
          <a:xfrm flipV="1">
            <a:off x="5506267" y="3429000"/>
            <a:ext cx="1780388" cy="67271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F4A3917-4E6B-3006-CB84-108276AF11E3}"/>
              </a:ext>
            </a:extLst>
          </p:cNvPr>
          <p:cNvCxnSpPr>
            <a:cxnSpLocks/>
          </p:cNvCxnSpPr>
          <p:nvPr/>
        </p:nvCxnSpPr>
        <p:spPr>
          <a:xfrm>
            <a:off x="6264782" y="2148105"/>
            <a:ext cx="1021873" cy="1280895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C074EF-CD57-3F91-95A8-1DF9989643A0}"/>
              </a:ext>
            </a:extLst>
          </p:cNvPr>
          <p:cNvCxnSpPr>
            <a:cxnSpLocks/>
          </p:cNvCxnSpPr>
          <p:nvPr/>
        </p:nvCxnSpPr>
        <p:spPr>
          <a:xfrm>
            <a:off x="5885524" y="3064833"/>
            <a:ext cx="1401131" cy="364167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5C567F3-3D8A-9B5B-6A80-8EF45C9E89E2}"/>
              </a:ext>
            </a:extLst>
          </p:cNvPr>
          <p:cNvCxnSpPr>
            <a:cxnSpLocks/>
          </p:cNvCxnSpPr>
          <p:nvPr/>
        </p:nvCxnSpPr>
        <p:spPr>
          <a:xfrm>
            <a:off x="2483513" y="3831030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B95A434-5A39-B2EB-C9E4-54310D3D7437}"/>
              </a:ext>
            </a:extLst>
          </p:cNvPr>
          <p:cNvCxnSpPr>
            <a:cxnSpLocks/>
          </p:cNvCxnSpPr>
          <p:nvPr/>
        </p:nvCxnSpPr>
        <p:spPr>
          <a:xfrm>
            <a:off x="2684337" y="2235762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CF915D-F7E0-E88C-F5C5-6DCA3CD5CCAF}"/>
              </a:ext>
            </a:extLst>
          </p:cNvPr>
          <p:cNvCxnSpPr>
            <a:cxnSpLocks/>
          </p:cNvCxnSpPr>
          <p:nvPr/>
        </p:nvCxnSpPr>
        <p:spPr>
          <a:xfrm>
            <a:off x="7385909" y="3429000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2DECE60-F019-2C27-B833-BE684A55D694}"/>
              </a:ext>
            </a:extLst>
          </p:cNvPr>
          <p:cNvSpPr/>
          <p:nvPr/>
        </p:nvSpPr>
        <p:spPr>
          <a:xfrm>
            <a:off x="3655211" y="2027944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60068AF-AA99-42CC-8896-E6A308943A45}"/>
              </a:ext>
            </a:extLst>
          </p:cNvPr>
          <p:cNvSpPr/>
          <p:nvPr/>
        </p:nvSpPr>
        <p:spPr>
          <a:xfrm>
            <a:off x="5661119" y="2865228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D128C26-0368-FFEA-529D-2EAED3703AD6}"/>
              </a:ext>
            </a:extLst>
          </p:cNvPr>
          <p:cNvSpPr/>
          <p:nvPr/>
        </p:nvSpPr>
        <p:spPr>
          <a:xfrm>
            <a:off x="4451219" y="286522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F6BBCEE-CFB7-F220-A9BD-7FAF9004D305}"/>
              </a:ext>
            </a:extLst>
          </p:cNvPr>
          <p:cNvSpPr/>
          <p:nvPr/>
        </p:nvSpPr>
        <p:spPr>
          <a:xfrm>
            <a:off x="3424038" y="3636819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992A7C9-2814-5D94-2021-B5042C512CD3}"/>
              </a:ext>
            </a:extLst>
          </p:cNvPr>
          <p:cNvSpPr/>
          <p:nvPr/>
        </p:nvSpPr>
        <p:spPr>
          <a:xfrm>
            <a:off x="5309343" y="3869265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94EAF8E-8EA7-D8D4-95F7-F080ABEB1F05}"/>
              </a:ext>
            </a:extLst>
          </p:cNvPr>
          <p:cNvSpPr/>
          <p:nvPr/>
        </p:nvSpPr>
        <p:spPr>
          <a:xfrm>
            <a:off x="7078837" y="3221182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ABB5B61-1306-042A-354C-C155FF9BEFFC}"/>
              </a:ext>
            </a:extLst>
          </p:cNvPr>
          <p:cNvSpPr/>
          <p:nvPr/>
        </p:nvSpPr>
        <p:spPr>
          <a:xfrm>
            <a:off x="6076756" y="1885817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0B9D1EF7-144C-B6E9-C3BB-1F792706714A}"/>
              </a:ext>
            </a:extLst>
          </p:cNvPr>
          <p:cNvSpPr/>
          <p:nvPr/>
        </p:nvSpPr>
        <p:spPr>
          <a:xfrm rot="21276512">
            <a:off x="5052089" y="2027944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5" name="Chevron 74">
            <a:extLst>
              <a:ext uri="{FF2B5EF4-FFF2-40B4-BE49-F238E27FC236}">
                <a16:creationId xmlns:a16="http://schemas.microsoft.com/office/drawing/2014/main" id="{DAFFC89A-27D3-57F4-A338-2D0499F9B485}"/>
              </a:ext>
            </a:extLst>
          </p:cNvPr>
          <p:cNvSpPr/>
          <p:nvPr/>
        </p:nvSpPr>
        <p:spPr>
          <a:xfrm>
            <a:off x="3030228" y="2110662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62998E6D-627C-2C07-26D6-23E7D3FFEB72}"/>
              </a:ext>
            </a:extLst>
          </p:cNvPr>
          <p:cNvSpPr/>
          <p:nvPr/>
        </p:nvSpPr>
        <p:spPr>
          <a:xfrm>
            <a:off x="2988613" y="3696579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3E613F39-662C-6D0E-2733-66E50B07AF85}"/>
              </a:ext>
            </a:extLst>
          </p:cNvPr>
          <p:cNvSpPr/>
          <p:nvPr/>
        </p:nvSpPr>
        <p:spPr>
          <a:xfrm>
            <a:off x="8070016" y="329785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79F2AD61-A8AD-89BC-25B8-FFF2F335ADB7}"/>
              </a:ext>
            </a:extLst>
          </p:cNvPr>
          <p:cNvSpPr/>
          <p:nvPr/>
        </p:nvSpPr>
        <p:spPr>
          <a:xfrm rot="664924">
            <a:off x="4539756" y="3814795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14CBF2C5-7DD7-C1B6-E61F-4A39FA4A5638}"/>
              </a:ext>
            </a:extLst>
          </p:cNvPr>
          <p:cNvSpPr/>
          <p:nvPr/>
        </p:nvSpPr>
        <p:spPr>
          <a:xfrm rot="19043059">
            <a:off x="4057848" y="334763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0" name="Chevron 79">
            <a:extLst>
              <a:ext uri="{FF2B5EF4-FFF2-40B4-BE49-F238E27FC236}">
                <a16:creationId xmlns:a16="http://schemas.microsoft.com/office/drawing/2014/main" id="{E09DCD71-65BC-0A3B-63A9-CC1107159AEF}"/>
              </a:ext>
            </a:extLst>
          </p:cNvPr>
          <p:cNvSpPr/>
          <p:nvPr/>
        </p:nvSpPr>
        <p:spPr>
          <a:xfrm rot="2802835">
            <a:off x="4135184" y="250285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1" name="Chevron 80">
            <a:extLst>
              <a:ext uri="{FF2B5EF4-FFF2-40B4-BE49-F238E27FC236}">
                <a16:creationId xmlns:a16="http://schemas.microsoft.com/office/drawing/2014/main" id="{F54C1686-C465-5D59-1911-413A3215DAFC}"/>
              </a:ext>
            </a:extLst>
          </p:cNvPr>
          <p:cNvSpPr/>
          <p:nvPr/>
        </p:nvSpPr>
        <p:spPr>
          <a:xfrm>
            <a:off x="5192517" y="294190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2" name="Chevron 81">
            <a:extLst>
              <a:ext uri="{FF2B5EF4-FFF2-40B4-BE49-F238E27FC236}">
                <a16:creationId xmlns:a16="http://schemas.microsoft.com/office/drawing/2014/main" id="{2862A88D-1BDB-8C2D-EF67-46248B8AA2DF}"/>
              </a:ext>
            </a:extLst>
          </p:cNvPr>
          <p:cNvSpPr/>
          <p:nvPr/>
        </p:nvSpPr>
        <p:spPr>
          <a:xfrm rot="630273">
            <a:off x="6440091" y="3107076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3" name="Chevron 82">
            <a:extLst>
              <a:ext uri="{FF2B5EF4-FFF2-40B4-BE49-F238E27FC236}">
                <a16:creationId xmlns:a16="http://schemas.microsoft.com/office/drawing/2014/main" id="{E1558D02-FB43-3D4A-0CDB-4E3D8E6B6185}"/>
              </a:ext>
            </a:extLst>
          </p:cNvPr>
          <p:cNvSpPr/>
          <p:nvPr/>
        </p:nvSpPr>
        <p:spPr>
          <a:xfrm rot="3302121">
            <a:off x="6632196" y="259551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985C666B-8D97-677A-F8E6-18133B6A9ADD}"/>
              </a:ext>
            </a:extLst>
          </p:cNvPr>
          <p:cNvSpPr/>
          <p:nvPr/>
        </p:nvSpPr>
        <p:spPr>
          <a:xfrm rot="20154138">
            <a:off x="6286642" y="3635343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85" name="Chevron 84">
            <a:extLst>
              <a:ext uri="{FF2B5EF4-FFF2-40B4-BE49-F238E27FC236}">
                <a16:creationId xmlns:a16="http://schemas.microsoft.com/office/drawing/2014/main" id="{02ECD7B4-2570-2627-2CFE-4166ADF63CA3}"/>
              </a:ext>
            </a:extLst>
          </p:cNvPr>
          <p:cNvSpPr/>
          <p:nvPr/>
        </p:nvSpPr>
        <p:spPr>
          <a:xfrm rot="2484262">
            <a:off x="4938106" y="337801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FAEE8-9D3E-D334-3313-4856B077BE61}"/>
                  </a:ext>
                </a:extLst>
              </p:cNvPr>
              <p:cNvSpPr txBox="1"/>
              <p:nvPr/>
            </p:nvSpPr>
            <p:spPr>
              <a:xfrm>
                <a:off x="7662151" y="3088253"/>
                <a:ext cx="28302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9BFAEE8-9D3E-D334-3313-4856B077B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151" y="3088253"/>
                <a:ext cx="283026" cy="353943"/>
              </a:xfrm>
              <a:prstGeom prst="rect">
                <a:avLst/>
              </a:prstGeom>
              <a:blipFill>
                <a:blip r:embed="rId2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E30E7B3-CDA0-BCED-FDC8-6E473AF26861}"/>
                  </a:ext>
                </a:extLst>
              </p:cNvPr>
              <p:cNvSpPr txBox="1"/>
              <p:nvPr/>
            </p:nvSpPr>
            <p:spPr>
              <a:xfrm>
                <a:off x="6885362" y="2266609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E30E7B3-CDA0-BCED-FDC8-6E473AF26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362" y="2266609"/>
                <a:ext cx="287836" cy="353943"/>
              </a:xfrm>
              <a:prstGeom prst="rect">
                <a:avLst/>
              </a:prstGeom>
              <a:blipFill>
                <a:blip r:embed="rId3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BF5E4B1-F3E7-97EE-D8C8-495387622B48}"/>
                  </a:ext>
                </a:extLst>
              </p:cNvPr>
              <p:cNvSpPr txBox="1"/>
              <p:nvPr/>
            </p:nvSpPr>
            <p:spPr>
              <a:xfrm>
                <a:off x="6212342" y="285385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BF5E4B1-F3E7-97EE-D8C8-495387622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42" y="2853854"/>
                <a:ext cx="287836" cy="353943"/>
              </a:xfrm>
              <a:prstGeom prst="rect">
                <a:avLst/>
              </a:prstGeom>
              <a:blipFill>
                <a:blip r:embed="rId4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313829B-B800-AED6-DD1D-EA78323BF007}"/>
                  </a:ext>
                </a:extLst>
              </p:cNvPr>
              <p:cNvSpPr txBox="1"/>
              <p:nvPr/>
            </p:nvSpPr>
            <p:spPr>
              <a:xfrm>
                <a:off x="6089746" y="391546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313829B-B800-AED6-DD1D-EA78323B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746" y="3915468"/>
                <a:ext cx="287836" cy="353943"/>
              </a:xfrm>
              <a:prstGeom prst="rect">
                <a:avLst/>
              </a:prstGeom>
              <a:blipFill>
                <a:blip r:embed="rId5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6FE141-F647-4958-967D-C7360358E361}"/>
                  </a:ext>
                </a:extLst>
              </p:cNvPr>
              <p:cNvSpPr txBox="1"/>
              <p:nvPr/>
            </p:nvSpPr>
            <p:spPr>
              <a:xfrm>
                <a:off x="5168052" y="3429000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F6FE141-F647-4958-967D-C7360358E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52" y="3429000"/>
                <a:ext cx="287836" cy="353943"/>
              </a:xfrm>
              <a:prstGeom prst="rect">
                <a:avLst/>
              </a:prstGeom>
              <a:blipFill>
                <a:blip r:embed="rId6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A009392-F8D0-4E02-CE2F-FA59EE00E516}"/>
                  </a:ext>
                </a:extLst>
              </p:cNvPr>
              <p:cNvSpPr txBox="1"/>
              <p:nvPr/>
            </p:nvSpPr>
            <p:spPr>
              <a:xfrm>
                <a:off x="5230428" y="264320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A009392-F8D0-4E02-CE2F-FA59EE00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428" y="2643204"/>
                <a:ext cx="287836" cy="353943"/>
              </a:xfrm>
              <a:prstGeom prst="rect">
                <a:avLst/>
              </a:prstGeom>
              <a:blipFill>
                <a:blip r:embed="rId7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9EBFD35-899E-C548-DF57-1E4A74F1DC10}"/>
                  </a:ext>
                </a:extLst>
              </p:cNvPr>
              <p:cNvSpPr txBox="1"/>
              <p:nvPr/>
            </p:nvSpPr>
            <p:spPr>
              <a:xfrm>
                <a:off x="5184485" y="1764119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9EBFD35-899E-C548-DF57-1E4A74F1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485" y="1764119"/>
                <a:ext cx="287836" cy="353943"/>
              </a:xfrm>
              <a:prstGeom prst="rect">
                <a:avLst/>
              </a:prstGeom>
              <a:blipFill>
                <a:blip r:embed="rId8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72F4E5C-2055-51B6-305B-C674A194E0D2}"/>
                  </a:ext>
                </a:extLst>
              </p:cNvPr>
              <p:cNvSpPr txBox="1"/>
              <p:nvPr/>
            </p:nvSpPr>
            <p:spPr>
              <a:xfrm>
                <a:off x="4346760" y="2309510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72F4E5C-2055-51B6-305B-C674A194E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760" y="2309510"/>
                <a:ext cx="287836" cy="353943"/>
              </a:xfrm>
              <a:prstGeom prst="rect">
                <a:avLst/>
              </a:prstGeom>
              <a:blipFill>
                <a:blip r:embed="rId9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F5F6C30-085B-FDB2-357C-32223E4DF867}"/>
                  </a:ext>
                </a:extLst>
              </p:cNvPr>
              <p:cNvSpPr txBox="1"/>
              <p:nvPr/>
            </p:nvSpPr>
            <p:spPr>
              <a:xfrm>
                <a:off x="3908876" y="3088252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F5F6C30-085B-FDB2-357C-32223E4DF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876" y="3088252"/>
                <a:ext cx="287836" cy="353943"/>
              </a:xfrm>
              <a:prstGeom prst="rect">
                <a:avLst/>
              </a:prstGeom>
              <a:blipFill>
                <a:blip r:embed="rId10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48A7AF1-955B-5EC0-2CAF-8EDB1ECCF7A8}"/>
                  </a:ext>
                </a:extLst>
              </p:cNvPr>
              <p:cNvSpPr txBox="1"/>
              <p:nvPr/>
            </p:nvSpPr>
            <p:spPr>
              <a:xfrm>
                <a:off x="2678491" y="1859571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48A7AF1-955B-5EC0-2CAF-8EDB1ECCF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491" y="1859571"/>
                <a:ext cx="287836" cy="353943"/>
              </a:xfrm>
              <a:prstGeom prst="rect">
                <a:avLst/>
              </a:prstGeom>
              <a:blipFill>
                <a:blip r:embed="rId11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1976DEB-7380-253C-F32F-EA6392DCB503}"/>
                  </a:ext>
                </a:extLst>
              </p:cNvPr>
              <p:cNvSpPr txBox="1"/>
              <p:nvPr/>
            </p:nvSpPr>
            <p:spPr>
              <a:xfrm>
                <a:off x="2526288" y="3454838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A1976DEB-7380-253C-F32F-EA6392DCB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288" y="3454838"/>
                <a:ext cx="287836" cy="353943"/>
              </a:xfrm>
              <a:prstGeom prst="rect">
                <a:avLst/>
              </a:prstGeom>
              <a:blipFill>
                <a:blip r:embed="rId12"/>
                <a:stretch>
                  <a:fillRect l="-8333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6D0885-6FB2-8C25-6CA5-297094BBA153}"/>
                  </a:ext>
                </a:extLst>
              </p:cNvPr>
              <p:cNvSpPr txBox="1"/>
              <p:nvPr/>
            </p:nvSpPr>
            <p:spPr>
              <a:xfrm>
                <a:off x="3751400" y="2058789"/>
                <a:ext cx="26032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A6D0885-6FB2-8C25-6CA5-297094BBA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400" y="2058789"/>
                <a:ext cx="260328" cy="353943"/>
              </a:xfrm>
              <a:prstGeom prst="rect">
                <a:avLst/>
              </a:prstGeom>
              <a:blipFill>
                <a:blip r:embed="rId13"/>
                <a:stretch>
                  <a:fillRect l="-33333" t="-3448" r="-4762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9EEF59-3C4E-AE3F-724E-0AFED0E841AE}"/>
                  </a:ext>
                </a:extLst>
              </p:cNvPr>
              <p:cNvSpPr txBox="1"/>
              <p:nvPr/>
            </p:nvSpPr>
            <p:spPr>
              <a:xfrm>
                <a:off x="3526102" y="3682165"/>
                <a:ext cx="26494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29EEF59-3C4E-AE3F-724E-0AFED0E84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102" y="3682165"/>
                <a:ext cx="264944" cy="353943"/>
              </a:xfrm>
              <a:prstGeom prst="rect">
                <a:avLst/>
              </a:prstGeom>
              <a:blipFill>
                <a:blip r:embed="rId14"/>
                <a:stretch>
                  <a:fillRect l="-27273" r="-4545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FBA0469-30BC-45D8-A340-08E9FAA94A17}"/>
                  </a:ext>
                </a:extLst>
              </p:cNvPr>
              <p:cNvSpPr txBox="1"/>
              <p:nvPr/>
            </p:nvSpPr>
            <p:spPr>
              <a:xfrm>
                <a:off x="4548332" y="2893850"/>
                <a:ext cx="24070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FBA0469-30BC-45D8-A340-08E9FAA94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332" y="2893850"/>
                <a:ext cx="240707" cy="353943"/>
              </a:xfrm>
              <a:prstGeom prst="rect">
                <a:avLst/>
              </a:prstGeom>
              <a:blipFill>
                <a:blip r:embed="rId15"/>
                <a:stretch>
                  <a:fillRect l="-35000" t="-3571" r="-100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729C7A-326D-17A4-013D-BE19E126503D}"/>
                  </a:ext>
                </a:extLst>
              </p:cNvPr>
              <p:cNvSpPr txBox="1"/>
              <p:nvPr/>
            </p:nvSpPr>
            <p:spPr>
              <a:xfrm>
                <a:off x="6177528" y="1908788"/>
                <a:ext cx="27218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0729C7A-326D-17A4-013D-BE19E1265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528" y="1908788"/>
                <a:ext cx="272189" cy="353943"/>
              </a:xfrm>
              <a:prstGeom prst="rect">
                <a:avLst/>
              </a:prstGeom>
              <a:blipFill>
                <a:blip r:embed="rId16"/>
                <a:stretch>
                  <a:fillRect l="-27273" t="-3448" r="-4545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214BD4-244D-E514-3295-71528064B4DB}"/>
                  </a:ext>
                </a:extLst>
              </p:cNvPr>
              <p:cNvSpPr txBox="1"/>
              <p:nvPr/>
            </p:nvSpPr>
            <p:spPr>
              <a:xfrm>
                <a:off x="5744638" y="2911280"/>
                <a:ext cx="24686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4214BD4-244D-E514-3295-71528064B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638" y="2911280"/>
                <a:ext cx="246862" cy="353943"/>
              </a:xfrm>
              <a:prstGeom prst="rect">
                <a:avLst/>
              </a:prstGeom>
              <a:blipFill>
                <a:blip r:embed="rId17"/>
                <a:stretch>
                  <a:fillRect l="-35000" t="-3448" r="-10000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1D540B9-793B-1986-6A0F-0AA3AA7EC448}"/>
                  </a:ext>
                </a:extLst>
              </p:cNvPr>
              <p:cNvSpPr txBox="1"/>
              <p:nvPr/>
            </p:nvSpPr>
            <p:spPr>
              <a:xfrm>
                <a:off x="5413061" y="3915467"/>
                <a:ext cx="25590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1D540B9-793B-1986-6A0F-0AA3AA7EC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061" y="3915467"/>
                <a:ext cx="255904" cy="376193"/>
              </a:xfrm>
              <a:prstGeom prst="rect">
                <a:avLst/>
              </a:prstGeom>
              <a:blipFill>
                <a:blip r:embed="rId18"/>
                <a:stretch>
                  <a:fillRect l="-28571" t="-3333" r="-14286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37488D5-7227-CC94-866B-EECA959767C0}"/>
                  </a:ext>
                </a:extLst>
              </p:cNvPr>
              <p:cNvSpPr txBox="1"/>
              <p:nvPr/>
            </p:nvSpPr>
            <p:spPr>
              <a:xfrm>
                <a:off x="7173750" y="3245809"/>
                <a:ext cx="263918" cy="376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37488D5-7227-CC94-866B-EECA95976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750" y="3245809"/>
                <a:ext cx="263918" cy="376513"/>
              </a:xfrm>
              <a:prstGeom prst="rect">
                <a:avLst/>
              </a:prstGeom>
              <a:blipFill>
                <a:blip r:embed="rId19"/>
                <a:stretch>
                  <a:fillRect l="-27273" t="-3226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D18F362-F014-2798-2F00-4A53FCC4849C}"/>
                  </a:ext>
                </a:extLst>
              </p:cNvPr>
              <p:cNvSpPr txBox="1"/>
              <p:nvPr/>
            </p:nvSpPr>
            <p:spPr>
              <a:xfrm>
                <a:off x="4332677" y="4029584"/>
                <a:ext cx="287836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spcBef>
                    <a:spcPts val="10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D18F362-F014-2798-2F00-4A53FCC48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677" y="4029584"/>
                <a:ext cx="287836" cy="353943"/>
              </a:xfrm>
              <a:prstGeom prst="rect">
                <a:avLst/>
              </a:prstGeom>
              <a:blipFill>
                <a:blip r:embed="rId20"/>
                <a:stretch>
                  <a:fillRect l="-13043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5" name="Picture 104">
            <a:extLst>
              <a:ext uri="{FF2B5EF4-FFF2-40B4-BE49-F238E27FC236}">
                <a16:creationId xmlns:a16="http://schemas.microsoft.com/office/drawing/2014/main" id="{24EEC60E-A5A8-B3D5-6274-B7DC30D889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58127" y="5261630"/>
            <a:ext cx="2108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2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17F0-EF85-ACA7-3E5D-C40623C4B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7390386" cy="5632309"/>
          </a:xfrm>
        </p:spPr>
        <p:txBody>
          <a:bodyPr>
            <a:normAutofit/>
          </a:bodyPr>
          <a:lstStyle/>
          <a:p>
            <a:r>
              <a:rPr lang="en-US" dirty="0"/>
              <a:t>Neural networks are a type of “brain inspired” function approximation scheme</a:t>
            </a:r>
          </a:p>
          <a:p>
            <a:endParaRPr lang="en-US" dirty="0"/>
          </a:p>
          <a:p>
            <a:r>
              <a:rPr lang="en-US" dirty="0"/>
              <a:t>A single “hidden layer” network is the composition of an elementwise nonlinearity sandwiched between two affine transformations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By choosing the right the weights and biases, neural networks can approximate any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CECF7-935C-3C02-877F-E6E36D6BC4C6}"/>
              </a:ext>
            </a:extLst>
          </p:cNvPr>
          <p:cNvSpPr txBox="1"/>
          <p:nvPr/>
        </p:nvSpPr>
        <p:spPr>
          <a:xfrm>
            <a:off x="5643562" y="299323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5AD05E-1E12-C00C-B6DB-CF583302F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1" y="4653143"/>
            <a:ext cx="36576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D731F4-DA86-1ED3-956D-5EE6E1863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51" y="3777453"/>
            <a:ext cx="3136900" cy="6477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3E02A80-B4A1-9320-D9E1-90D1F6D6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927" y="2680048"/>
            <a:ext cx="4072903" cy="28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52ECAA-9FB3-E880-8A73-956DF99C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310" y="3640770"/>
            <a:ext cx="31369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BB5E-05F2-BA34-ABA4-D80FD9BB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the weights and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46BF-0948-390C-9ECA-F57B899BE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14400"/>
            <a:ext cx="11239500" cy="5724425"/>
          </a:xfrm>
        </p:spPr>
        <p:txBody>
          <a:bodyPr/>
          <a:lstStyle/>
          <a:p>
            <a:r>
              <a:rPr lang="en-US" dirty="0"/>
              <a:t>Typically we use first order optimizers to update the weights and biases, e.g. gradient descent, </a:t>
            </a:r>
          </a:p>
          <a:p>
            <a:endParaRPr lang="en-US" dirty="0"/>
          </a:p>
          <a:p>
            <a:r>
              <a:rPr lang="en-US" dirty="0"/>
              <a:t>More sophisticated optimizers will include</a:t>
            </a:r>
          </a:p>
          <a:p>
            <a:pPr lvl="1"/>
            <a:r>
              <a:rPr lang="en-US" dirty="0"/>
              <a:t>Momentum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Decay</a:t>
            </a:r>
          </a:p>
          <a:p>
            <a:r>
              <a:rPr lang="en-US" dirty="0"/>
              <a:t>ADAM is probably the most popular, (</a:t>
            </a:r>
            <a:r>
              <a:rPr lang="en-US" dirty="0" err="1"/>
              <a:t>Kingma</a:t>
            </a:r>
            <a:r>
              <a:rPr lang="en-US" dirty="0"/>
              <a:t> and Ba, arXiv:1412.6980, (2014))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B2B15-7D12-CC0B-1651-A7FD08CBC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D89139-8FCD-B47E-8B4D-FA4CFBD6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4" y="1590774"/>
            <a:ext cx="15113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94C2D-AE48-96E0-FF9B-4B603485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071011"/>
            <a:ext cx="2705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0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BB5E-05F2-BA34-ABA4-D80FD9BB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46BF-0948-390C-9ECA-F57B899BE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7" y="914400"/>
            <a:ext cx="6985176" cy="5724425"/>
          </a:xfrm>
        </p:spPr>
        <p:txBody>
          <a:bodyPr/>
          <a:lstStyle/>
          <a:p>
            <a:r>
              <a:rPr lang="en-US" dirty="0"/>
              <a:t>Usually at every iteration, estimates of the gradient,    , are computed from a subset of the data, i.e., </a:t>
            </a:r>
            <a:r>
              <a:rPr lang="en-US" i="1" dirty="0" err="1"/>
              <a:t>minibatching</a:t>
            </a:r>
            <a:endParaRPr lang="en-US" i="1" dirty="0"/>
          </a:p>
          <a:p>
            <a:pPr lvl="1"/>
            <a:r>
              <a:rPr lang="en-US" dirty="0"/>
              <a:t>Faster updates – don’t have to process all the data at once</a:t>
            </a:r>
          </a:p>
          <a:p>
            <a:pPr lvl="1"/>
            <a:r>
              <a:rPr lang="en-US" dirty="0"/>
              <a:t>Extra noise helps with saddle points</a:t>
            </a:r>
          </a:p>
          <a:p>
            <a:pPr lvl="1"/>
            <a:r>
              <a:rPr lang="en-US" dirty="0"/>
              <a:t>An epoch is a set of updates using all of the minibatches</a:t>
            </a:r>
          </a:p>
          <a:p>
            <a:r>
              <a:rPr lang="en-US" dirty="0"/>
              <a:t>Separate data into three sets,</a:t>
            </a:r>
          </a:p>
          <a:p>
            <a:pPr lvl="1"/>
            <a:r>
              <a:rPr lang="en-US" dirty="0"/>
              <a:t>60% training data – use this to compute the gradients for your optimizer</a:t>
            </a:r>
          </a:p>
          <a:p>
            <a:pPr lvl="1"/>
            <a:r>
              <a:rPr lang="en-US" dirty="0"/>
              <a:t>20% validation data – use this to evaluate your objective function while training, validation loss</a:t>
            </a:r>
          </a:p>
          <a:p>
            <a:pPr lvl="1"/>
            <a:r>
              <a:rPr lang="en-US" dirty="0"/>
              <a:t>20% test data – report this as your model error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B2B15-7D12-CC0B-1651-A7FD08CBC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8D71A8-815F-612C-BA94-177453F8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891" y="1000734"/>
            <a:ext cx="241300" cy="17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CF54C-BAF9-B7AD-2007-373A7B29C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484" y="1607107"/>
            <a:ext cx="3685642" cy="2662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62377-33A4-BCBB-1027-CB35BB253142}"/>
              </a:ext>
            </a:extLst>
          </p:cNvPr>
          <p:cNvSpPr txBox="1"/>
          <p:nvPr/>
        </p:nvSpPr>
        <p:spPr>
          <a:xfrm>
            <a:off x="8180183" y="4270085"/>
            <a:ext cx="336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Learning curve for a neural network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C. </a:t>
            </a:r>
            <a:r>
              <a:rPr lang="en-US" sz="1400" dirty="0" err="1">
                <a:solidFill>
                  <a:schemeClr val="bg1"/>
                </a:solidFill>
              </a:rPr>
              <a:t>Perlich</a:t>
            </a:r>
            <a:r>
              <a:rPr lang="en-US" sz="1400" dirty="0">
                <a:solidFill>
                  <a:schemeClr val="bg1"/>
                </a:solidFill>
              </a:rPr>
              <a:t>, IBM Research Report (2009)</a:t>
            </a:r>
          </a:p>
        </p:txBody>
      </p:sp>
    </p:spTree>
    <p:extLst>
      <p:ext uri="{BB962C8B-B14F-4D97-AF65-F5344CB8AC3E}">
        <p14:creationId xmlns:p14="http://schemas.microsoft.com/office/powerpoint/2010/main" val="1344355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7299-F2D5-3A63-A902-86D5B93E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64952-0969-62F4-C703-477B8D5C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several techniques to prevent overfitting</a:t>
            </a:r>
          </a:p>
          <a:p>
            <a:pPr lvl="1"/>
            <a:r>
              <a:rPr lang="en-US" dirty="0"/>
              <a:t>Weight decay,     regularization of the neural network parameters, </a:t>
            </a:r>
          </a:p>
          <a:p>
            <a:pPr lvl="1"/>
            <a:endParaRPr lang="en-US" baseline="-25000" dirty="0"/>
          </a:p>
          <a:p>
            <a:pPr lvl="1"/>
            <a:endParaRPr lang="en-US" baseline="-25000" dirty="0"/>
          </a:p>
          <a:p>
            <a:pPr lvl="1"/>
            <a:r>
              <a:rPr lang="en-US" dirty="0"/>
              <a:t>Lasso regularization,     regularization of the neural network parameters,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Dropout, stochastically set a percentage of the weights to zero during training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86079-DA9F-5934-DC92-BC44C0A85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79AC4-B3D4-8B7C-CCDC-38F52BF9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92" y="1720076"/>
            <a:ext cx="2032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02724-0048-4E4D-CDBA-D9E9CA16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76" y="2259967"/>
            <a:ext cx="4762500" cy="55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3830D-639F-D20E-54DF-B66DAB611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76" y="3471196"/>
            <a:ext cx="4749800" cy="55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191AC-261E-B65B-AFA7-1F6463FB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526" y="2901458"/>
            <a:ext cx="203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3D94B-71B7-8EAA-CE1A-B3463209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been looking at a dense neural network,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52C2F-E792-119B-24E0-4CB864C0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AB8BA-6608-9812-BE99-E5BFD32C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DD85D-A557-AA70-71B9-2F8BA67B3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Dense Network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3325A7-808D-69D0-D72D-48336F5ED308}"/>
              </a:ext>
            </a:extLst>
          </p:cNvPr>
          <p:cNvSpPr/>
          <p:nvPr/>
        </p:nvSpPr>
        <p:spPr>
          <a:xfrm>
            <a:off x="3572256" y="418189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84943-F22D-A2F4-8D83-B50FFDBA977E}"/>
              </a:ext>
            </a:extLst>
          </p:cNvPr>
          <p:cNvSpPr/>
          <p:nvPr/>
        </p:nvSpPr>
        <p:spPr>
          <a:xfrm>
            <a:off x="3572256" y="4882538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FBFA7-384A-22AC-3299-306FA514CAA8}"/>
              </a:ext>
            </a:extLst>
          </p:cNvPr>
          <p:cNvSpPr/>
          <p:nvPr/>
        </p:nvSpPr>
        <p:spPr>
          <a:xfrm>
            <a:off x="3572256" y="558318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515A12-48DF-4856-4E0F-B4382BD54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062" y="4236560"/>
            <a:ext cx="2413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4B31A-1C3F-94F8-9CD7-2D135BD43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062" y="4961589"/>
            <a:ext cx="2413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3D7DA-8F91-2066-7C0B-C8591ADE1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62" y="5651029"/>
            <a:ext cx="241300" cy="3048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D8E2234-6BD7-7430-F372-9B765EE58D7F}"/>
              </a:ext>
            </a:extLst>
          </p:cNvPr>
          <p:cNvSpPr/>
          <p:nvPr/>
        </p:nvSpPr>
        <p:spPr>
          <a:xfrm>
            <a:off x="5797296" y="444952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EFBD32-BA3C-002E-988D-2EB89AB9A5E6}"/>
              </a:ext>
            </a:extLst>
          </p:cNvPr>
          <p:cNvSpPr/>
          <p:nvPr/>
        </p:nvSpPr>
        <p:spPr>
          <a:xfrm>
            <a:off x="5797296" y="511398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C76FA1-D049-CA9D-B0E3-DE22A02FB7A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4011168" y="4401349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8C5B9F-7295-1378-FFA3-EF41341C6C5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21554" y="4668981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297974-1159-0417-CA19-9963D452F416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000782" y="4409803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809D5-D1AD-F3A7-C0A1-BA1B2C560294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4000782" y="5109856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0DD969-8A84-D7F6-114A-F46BCFC0F2DA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4000782" y="5333445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B65E62-CC4F-C58A-3F96-BF28528C3DC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21554" y="4668981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8A00D9E-6254-DC88-818A-1EA133A35BA8}"/>
              </a:ext>
            </a:extLst>
          </p:cNvPr>
          <p:cNvSpPr/>
          <p:nvPr/>
        </p:nvSpPr>
        <p:spPr>
          <a:xfrm>
            <a:off x="7748411" y="3970497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C0A2E3-C8D9-4C38-E1CC-82BFD6AA663C}"/>
              </a:ext>
            </a:extLst>
          </p:cNvPr>
          <p:cNvSpPr/>
          <p:nvPr/>
        </p:nvSpPr>
        <p:spPr>
          <a:xfrm>
            <a:off x="7744121" y="459640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271099-E178-4A9D-C011-C2CBA238E49F}"/>
              </a:ext>
            </a:extLst>
          </p:cNvPr>
          <p:cNvSpPr/>
          <p:nvPr/>
        </p:nvSpPr>
        <p:spPr>
          <a:xfrm>
            <a:off x="7744121" y="522165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EBEC8C-B29C-42C6-A28E-64DFFC5E5ADC}"/>
              </a:ext>
            </a:extLst>
          </p:cNvPr>
          <p:cNvSpPr/>
          <p:nvPr/>
        </p:nvSpPr>
        <p:spPr>
          <a:xfrm>
            <a:off x="7744121" y="584689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E5D9CE-DAB1-AC78-6182-5B0915D528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236208" y="4189953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DE0915-A24E-B59F-C8C3-4BA6E620AC48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231918" y="4659036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9A1CA7-5BC9-CAAF-24B0-8D19076C6756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225822" y="4656622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69E4BB-DFB1-FBB6-7BD1-550F181746DB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219726" y="4654208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35DA6B-AD60-D717-5868-326F45A1870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215436" y="5322883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FFCCD4-80C2-64A1-46E5-14236C8B8AF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211146" y="5308844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167FBF-FBFA-5FC0-7DA2-A1CF0FBC619E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206856" y="4815860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427759-694B-AC6A-DF35-F2CF2DBE02D8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189105" y="4189953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0687099-2160-2EC5-E413-4A2A04E5E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281" y="5199536"/>
            <a:ext cx="241300" cy="304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ACE135-C419-540F-8E8E-2E8CB8EC5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518" y="4538016"/>
            <a:ext cx="241300" cy="304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AF061C-31FE-4664-9195-082CAD31B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072" y="4029493"/>
            <a:ext cx="241300" cy="304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709E2B-AEAB-EA10-D307-87E040BB4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6935" y="4663460"/>
            <a:ext cx="241300" cy="304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95C478B-06A5-4495-77B2-2709EA3995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5890" y="5298405"/>
            <a:ext cx="241300" cy="304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7EDBEA-1295-F0BC-1E91-93513491F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5890" y="5923651"/>
            <a:ext cx="241300" cy="3048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CDFC02A-D84A-CD67-6138-961D7BC7CCA7}"/>
              </a:ext>
            </a:extLst>
          </p:cNvPr>
          <p:cNvSpPr/>
          <p:nvPr/>
        </p:nvSpPr>
        <p:spPr>
          <a:xfrm>
            <a:off x="5108448" y="358527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C62394-2659-BD4A-6426-935005EE04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462" y="3719826"/>
            <a:ext cx="190500" cy="2286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0256B352-CB20-8FFA-DFF6-B64A2C5AA808}"/>
              </a:ext>
            </a:extLst>
          </p:cNvPr>
          <p:cNvCxnSpPr>
            <a:cxnSpLocks/>
            <a:endCxn id="12" idx="0"/>
          </p:cNvCxnSpPr>
          <p:nvPr/>
        </p:nvCxnSpPr>
        <p:spPr>
          <a:xfrm rot="16200000" flipH="1">
            <a:off x="5445450" y="387822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83D4C7A-7F4D-D87F-03C8-324C2FE4C2B5}"/>
              </a:ext>
            </a:extLst>
          </p:cNvPr>
          <p:cNvSpPr/>
          <p:nvPr/>
        </p:nvSpPr>
        <p:spPr>
          <a:xfrm>
            <a:off x="7055132" y="3101214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CE9EEBBE-D8EC-FF8D-6202-3DF9171D69E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2134" y="3394167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6A834959-FB2A-BE3E-0A37-CF8715DE6D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0796" y="3210356"/>
            <a:ext cx="203200" cy="228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5A2749-2482-CE2B-6B14-5BC553B3C6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5654" y="4764757"/>
            <a:ext cx="317500" cy="228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18D9FD-ACF7-F7EA-53F5-4066FBCDB4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6823" y="4586459"/>
            <a:ext cx="33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5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B3D94B-71B7-8EAA-CE1A-B34632099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a simplified representation,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52C2F-E792-119B-24E0-4CB864C0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9AB8BA-6608-9812-BE99-E5BFD32C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DD85D-A557-AA70-71B9-2F8BA67B3B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Dense Network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238236-629B-7A08-B2D3-B8E3671E9B3E}"/>
              </a:ext>
            </a:extLst>
          </p:cNvPr>
          <p:cNvSpPr/>
          <p:nvPr/>
        </p:nvSpPr>
        <p:spPr>
          <a:xfrm>
            <a:off x="6296603" y="3259868"/>
            <a:ext cx="574153" cy="1258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57BA10-7676-6970-A990-0F6ABACB633E}"/>
              </a:ext>
            </a:extLst>
          </p:cNvPr>
          <p:cNvSpPr/>
          <p:nvPr/>
        </p:nvSpPr>
        <p:spPr>
          <a:xfrm>
            <a:off x="4497697" y="3259868"/>
            <a:ext cx="574153" cy="1258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4CBAAEA-0A59-A625-E3FB-0D26C3C8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193" y="3643662"/>
            <a:ext cx="241300" cy="165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73631C-B8DF-705A-EF29-5496325F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043" y="3643662"/>
            <a:ext cx="241300" cy="165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F84D805-8687-6F6F-A743-D06B288E6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319" y="3643662"/>
            <a:ext cx="241300" cy="165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A143D6D-83B6-67C1-2CF8-7AE628023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29" y="3774980"/>
            <a:ext cx="266700" cy="228600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02C6C98-03B5-C683-EC7D-6DA1752E94E1}"/>
              </a:ext>
            </a:extLst>
          </p:cNvPr>
          <p:cNvCxnSpPr/>
          <p:nvPr/>
        </p:nvCxnSpPr>
        <p:spPr>
          <a:xfrm>
            <a:off x="3560043" y="3906044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532E70-4258-7AB7-0FDC-35731432D007}"/>
              </a:ext>
            </a:extLst>
          </p:cNvPr>
          <p:cNvCxnSpPr/>
          <p:nvPr/>
        </p:nvCxnSpPr>
        <p:spPr>
          <a:xfrm>
            <a:off x="5383989" y="3863372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F4ED033-CF49-F630-82C9-19513C25C45F}"/>
              </a:ext>
            </a:extLst>
          </p:cNvPr>
          <p:cNvCxnSpPr/>
          <p:nvPr/>
        </p:nvCxnSpPr>
        <p:spPr>
          <a:xfrm>
            <a:off x="7159265" y="3863372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1BCF573A-1E51-13F6-3A63-406CB808C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518" y="3726212"/>
            <a:ext cx="266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4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F70A8-5BD2-D879-8333-D6DDE7C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3581B-66C2-FA10-2BE4-0617A6EA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39BCD-6E9B-FB9B-3819-4099102E1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Residual Neural Network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F5FC3-724B-1C64-4D04-1300568034E9}"/>
              </a:ext>
            </a:extLst>
          </p:cNvPr>
          <p:cNvSpPr/>
          <p:nvPr/>
        </p:nvSpPr>
        <p:spPr>
          <a:xfrm>
            <a:off x="5735771" y="3429000"/>
            <a:ext cx="574153" cy="1258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F8E315-AFC9-1CDE-564A-0BCFC1320C71}"/>
              </a:ext>
            </a:extLst>
          </p:cNvPr>
          <p:cNvSpPr/>
          <p:nvPr/>
        </p:nvSpPr>
        <p:spPr>
          <a:xfrm>
            <a:off x="3936865" y="3429000"/>
            <a:ext cx="574153" cy="1258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8ACCB-87EE-521F-99E7-714F88FB1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61" y="3812794"/>
            <a:ext cx="241300" cy="16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C62A33-0208-D636-D2DD-061DBC68C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11" y="3812794"/>
            <a:ext cx="241300" cy="16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4EC39-DF5A-A990-42F7-9A3361E27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87" y="3812794"/>
            <a:ext cx="241300" cy="165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730B90-764F-DBD8-7E0A-7A4EE96F2703}"/>
              </a:ext>
            </a:extLst>
          </p:cNvPr>
          <p:cNvCxnSpPr/>
          <p:nvPr/>
        </p:nvCxnSpPr>
        <p:spPr>
          <a:xfrm>
            <a:off x="2999211" y="4075176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F6FAF7-3207-2285-FD5F-0C2D1B90FDE7}"/>
              </a:ext>
            </a:extLst>
          </p:cNvPr>
          <p:cNvCxnSpPr/>
          <p:nvPr/>
        </p:nvCxnSpPr>
        <p:spPr>
          <a:xfrm>
            <a:off x="4823157" y="4032504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0632A1-0A90-A0CB-6891-AEC1ED55ADEC}"/>
              </a:ext>
            </a:extLst>
          </p:cNvPr>
          <p:cNvCxnSpPr/>
          <p:nvPr/>
        </p:nvCxnSpPr>
        <p:spPr>
          <a:xfrm>
            <a:off x="6598433" y="4032504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ular Arrow 21">
            <a:extLst>
              <a:ext uri="{FF2B5EF4-FFF2-40B4-BE49-F238E27FC236}">
                <a16:creationId xmlns:a16="http://schemas.microsoft.com/office/drawing/2014/main" id="{FF72E87A-CFD8-8BC8-2880-25FB2A2B1351}"/>
              </a:ext>
            </a:extLst>
          </p:cNvPr>
          <p:cNvSpPr/>
          <p:nvPr/>
        </p:nvSpPr>
        <p:spPr>
          <a:xfrm>
            <a:off x="3183361" y="2805001"/>
            <a:ext cx="1949471" cy="1656429"/>
          </a:xfrm>
          <a:prstGeom prst="circularArrow">
            <a:avLst>
              <a:gd name="adj1" fmla="val 2579"/>
              <a:gd name="adj2" fmla="val 649370"/>
              <a:gd name="adj3" fmla="val 20877466"/>
              <a:gd name="adj4" fmla="val 11143411"/>
              <a:gd name="adj5" fmla="val 51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ular Arrow 22">
            <a:extLst>
              <a:ext uri="{FF2B5EF4-FFF2-40B4-BE49-F238E27FC236}">
                <a16:creationId xmlns:a16="http://schemas.microsoft.com/office/drawing/2014/main" id="{F23C8DB1-15EB-3081-2D81-31D2C0087864}"/>
              </a:ext>
            </a:extLst>
          </p:cNvPr>
          <p:cNvSpPr/>
          <p:nvPr/>
        </p:nvSpPr>
        <p:spPr>
          <a:xfrm>
            <a:off x="5054271" y="2849880"/>
            <a:ext cx="1949471" cy="1656429"/>
          </a:xfrm>
          <a:prstGeom prst="circularArrow">
            <a:avLst>
              <a:gd name="adj1" fmla="val 2579"/>
              <a:gd name="adj2" fmla="val 649370"/>
              <a:gd name="adj3" fmla="val 20877466"/>
              <a:gd name="adj4" fmla="val 11143411"/>
              <a:gd name="adj5" fmla="val 51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51B6E7-3527-1C27-984C-5C391017F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60" y="2243339"/>
            <a:ext cx="3619500" cy="304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8034DA-3988-6539-D5AE-A7FF3FB30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218" y="3880104"/>
            <a:ext cx="5080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30CE859-0A16-A382-6B6F-7FF416BC8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1206" y="3825494"/>
            <a:ext cx="508000" cy="304800"/>
          </a:xfrm>
          <a:prstGeom prst="rect">
            <a:avLst/>
          </a:prstGeom>
        </p:spPr>
      </p:pic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7660ACE-FEDD-02DF-EFDB-571AF4EA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4857924"/>
            <a:ext cx="11239500" cy="1417578"/>
          </a:xfrm>
        </p:spPr>
        <p:txBody>
          <a:bodyPr/>
          <a:lstStyle/>
          <a:p>
            <a:r>
              <a:rPr lang="en-US" dirty="0"/>
              <a:t>For deep </a:t>
            </a:r>
            <a:r>
              <a:rPr lang="en-US" dirty="0" err="1"/>
              <a:t>ResNets</a:t>
            </a:r>
            <a:r>
              <a:rPr lang="en-US" dirty="0"/>
              <a:t> there is a connection to ODE’s via the Forward Euler discretization,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677448-1A96-2D2A-5DB9-DCCAD1EFC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776" y="5602214"/>
            <a:ext cx="2755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83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335F3F2-CA43-4C38-9A69-2C83FBD454B9}"/>
              </a:ext>
            </a:extLst>
          </p:cNvPr>
          <p:cNvSpPr/>
          <p:nvPr/>
        </p:nvSpPr>
        <p:spPr>
          <a:xfrm>
            <a:off x="2077506" y="4038341"/>
            <a:ext cx="574153" cy="12588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916E0A-1A2F-A878-6428-3427F6949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595842"/>
          </a:xfrm>
        </p:spPr>
        <p:txBody>
          <a:bodyPr>
            <a:normAutofit/>
          </a:bodyPr>
          <a:lstStyle/>
          <a:p>
            <a:r>
              <a:rPr lang="en-US" dirty="0"/>
              <a:t>Reuse the same weights between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Useful for time series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F70A8-5BD2-D879-8333-D6DDE7C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3581B-66C2-FA10-2BE4-0617A6EA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39BCD-6E9B-FB9B-3819-4099102E1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D222A4-93F6-5A92-B60B-703FC9953C0E}"/>
              </a:ext>
            </a:extLst>
          </p:cNvPr>
          <p:cNvCxnSpPr>
            <a:cxnSpLocks/>
          </p:cNvCxnSpPr>
          <p:nvPr/>
        </p:nvCxnSpPr>
        <p:spPr>
          <a:xfrm>
            <a:off x="1160787" y="4741438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B60B0A-90C1-7D42-A068-2D3B17E9F002}"/>
              </a:ext>
            </a:extLst>
          </p:cNvPr>
          <p:cNvCxnSpPr>
            <a:cxnSpLocks/>
          </p:cNvCxnSpPr>
          <p:nvPr/>
        </p:nvCxnSpPr>
        <p:spPr>
          <a:xfrm>
            <a:off x="2984733" y="4698766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C85E9A3-41A0-50A4-5524-83546422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75" y="4547103"/>
            <a:ext cx="508000" cy="24130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1423F59A-B31D-B6F6-6991-96A86C685E50}"/>
              </a:ext>
            </a:extLst>
          </p:cNvPr>
          <p:cNvSpPr/>
          <p:nvPr/>
        </p:nvSpPr>
        <p:spPr>
          <a:xfrm>
            <a:off x="4306832" y="4329530"/>
            <a:ext cx="1438656" cy="4835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98021D-D52C-08B7-4C2B-EC5484CB20ED}"/>
              </a:ext>
            </a:extLst>
          </p:cNvPr>
          <p:cNvSpPr txBox="1"/>
          <p:nvPr/>
        </p:nvSpPr>
        <p:spPr>
          <a:xfrm>
            <a:off x="4485304" y="4040938"/>
            <a:ext cx="83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Unroll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2585C4-71C3-7433-C348-E265AE9A2F8E}"/>
              </a:ext>
            </a:extLst>
          </p:cNvPr>
          <p:cNvSpPr/>
          <p:nvPr/>
        </p:nvSpPr>
        <p:spPr>
          <a:xfrm>
            <a:off x="6878646" y="4858859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364CCA-DDF6-0A93-04C4-2D484A794C33}"/>
              </a:ext>
            </a:extLst>
          </p:cNvPr>
          <p:cNvCxnSpPr>
            <a:cxnSpLocks/>
          </p:cNvCxnSpPr>
          <p:nvPr/>
        </p:nvCxnSpPr>
        <p:spPr>
          <a:xfrm>
            <a:off x="6073020" y="5006199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0F4167-9CBB-9D3D-572B-88E63E8F7872}"/>
              </a:ext>
            </a:extLst>
          </p:cNvPr>
          <p:cNvCxnSpPr>
            <a:cxnSpLocks/>
          </p:cNvCxnSpPr>
          <p:nvPr/>
        </p:nvCxnSpPr>
        <p:spPr>
          <a:xfrm>
            <a:off x="7769749" y="5006199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C0BDF34-04F0-46B9-79A5-4075D073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446" y="4953364"/>
            <a:ext cx="266700" cy="38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0C40A0-DD6D-8E8D-1C67-82F818D00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97" y="4565984"/>
            <a:ext cx="139700" cy="127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42A1B97-2F5E-28F6-A037-268DC338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670" y="4448051"/>
            <a:ext cx="127000" cy="177800"/>
          </a:xfrm>
          <a:prstGeom prst="rect">
            <a:avLst/>
          </a:prstGeom>
        </p:spPr>
      </p:pic>
      <p:sp>
        <p:nvSpPr>
          <p:cNvPr id="55" name="Circular Arrow 54">
            <a:extLst>
              <a:ext uri="{FF2B5EF4-FFF2-40B4-BE49-F238E27FC236}">
                <a16:creationId xmlns:a16="http://schemas.microsoft.com/office/drawing/2014/main" id="{3EC5A2EA-712A-2465-8DB9-9319C573A2AE}"/>
              </a:ext>
            </a:extLst>
          </p:cNvPr>
          <p:cNvSpPr/>
          <p:nvPr/>
        </p:nvSpPr>
        <p:spPr>
          <a:xfrm rot="19253934">
            <a:off x="1775198" y="3584317"/>
            <a:ext cx="1146595" cy="1160852"/>
          </a:xfrm>
          <a:prstGeom prst="circularArrow">
            <a:avLst>
              <a:gd name="adj1" fmla="val 2583"/>
              <a:gd name="adj2" fmla="val 649370"/>
              <a:gd name="adj3" fmla="val 4749524"/>
              <a:gd name="adj4" fmla="val 10083910"/>
              <a:gd name="adj5" fmla="val 51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7468D1C-FE6D-28AB-3C7D-1E587C74F70B}"/>
              </a:ext>
            </a:extLst>
          </p:cNvPr>
          <p:cNvCxnSpPr>
            <a:cxnSpLocks/>
          </p:cNvCxnSpPr>
          <p:nvPr/>
        </p:nvCxnSpPr>
        <p:spPr>
          <a:xfrm flipV="1">
            <a:off x="7158033" y="5585734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7B47AD3-8DBA-9AD3-0467-22A3E201DED6}"/>
              </a:ext>
            </a:extLst>
          </p:cNvPr>
          <p:cNvCxnSpPr>
            <a:cxnSpLocks/>
          </p:cNvCxnSpPr>
          <p:nvPr/>
        </p:nvCxnSpPr>
        <p:spPr>
          <a:xfrm flipV="1">
            <a:off x="8955388" y="5585734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6E89F5-C3BE-F68B-B3C6-CC5F2F3BE0FE}"/>
              </a:ext>
            </a:extLst>
          </p:cNvPr>
          <p:cNvCxnSpPr>
            <a:cxnSpLocks/>
          </p:cNvCxnSpPr>
          <p:nvPr/>
        </p:nvCxnSpPr>
        <p:spPr>
          <a:xfrm flipV="1">
            <a:off x="10752743" y="5585734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A6D1C447-A64F-34FA-A179-1C15C66F2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619" y="5842764"/>
            <a:ext cx="215900" cy="1651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14F8C52-307B-F449-5788-968C57450C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6853" y="4706778"/>
            <a:ext cx="203200" cy="2286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EAEE566-AE01-DD7E-B7E9-74B37BD054C6}"/>
              </a:ext>
            </a:extLst>
          </p:cNvPr>
          <p:cNvCxnSpPr>
            <a:cxnSpLocks/>
          </p:cNvCxnSpPr>
          <p:nvPr/>
        </p:nvCxnSpPr>
        <p:spPr>
          <a:xfrm>
            <a:off x="9555877" y="4991464"/>
            <a:ext cx="597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3894812-6BF3-6ECA-473B-323C6A440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4314" y="4663844"/>
            <a:ext cx="457200" cy="2413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1CC3F3D-F9BE-9FF4-CE75-44233DB9D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0999" y="4706778"/>
            <a:ext cx="457200" cy="228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FA1396-5343-3E15-6E39-0501AA89B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8199" y="5826089"/>
            <a:ext cx="469900" cy="1651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BC49501-AD99-EA66-13E4-6DEAEC6481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6977" y="5836414"/>
            <a:ext cx="457200" cy="1778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1602F4F-21A9-122B-9F55-E097527E34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8393" y="4949699"/>
            <a:ext cx="495300" cy="22860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4E588E3-9755-64C3-6C14-EF945A55ADF4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6419599" y="4449149"/>
            <a:ext cx="300656" cy="25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CE3F35F-6230-C200-BC0A-E9493422E2B6}"/>
              </a:ext>
            </a:extLst>
          </p:cNvPr>
          <p:cNvSpPr/>
          <p:nvPr/>
        </p:nvSpPr>
        <p:spPr>
          <a:xfrm>
            <a:off x="8667090" y="4837502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CEAB9B6-9E9F-332B-671E-F94BC562BFBC}"/>
              </a:ext>
            </a:extLst>
          </p:cNvPr>
          <p:cNvSpPr/>
          <p:nvPr/>
        </p:nvSpPr>
        <p:spPr>
          <a:xfrm>
            <a:off x="10494646" y="4858859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F2CAC43-FFD9-3234-0124-4CDE642340F7}"/>
              </a:ext>
            </a:extLst>
          </p:cNvPr>
          <p:cNvSpPr/>
          <p:nvPr/>
        </p:nvSpPr>
        <p:spPr>
          <a:xfrm>
            <a:off x="6859540" y="4076959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06CF4A7-ECE9-1086-05D3-7C8E378ED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7412" y="2560743"/>
            <a:ext cx="5143500" cy="6477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A442116-3966-07BB-F73E-AD69973D0E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63717" y="4213101"/>
            <a:ext cx="571500" cy="228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B605F78E-18CE-BF3A-5949-ED55A8FFCB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33516" y="4957911"/>
            <a:ext cx="241300" cy="2286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38B124E-45EF-05AE-058E-FC03369BDD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53891" y="4985622"/>
            <a:ext cx="495300" cy="2413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7ABC1F1-77D9-8FDD-5CF9-81D5A18E8E8F}"/>
              </a:ext>
            </a:extLst>
          </p:cNvPr>
          <p:cNvSpPr/>
          <p:nvPr/>
        </p:nvSpPr>
        <p:spPr>
          <a:xfrm>
            <a:off x="8672469" y="4071016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49BD322-4D78-D2D4-58AF-81EEBDEAA168}"/>
              </a:ext>
            </a:extLst>
          </p:cNvPr>
          <p:cNvSpPr/>
          <p:nvPr/>
        </p:nvSpPr>
        <p:spPr>
          <a:xfrm>
            <a:off x="10485398" y="4065073"/>
            <a:ext cx="574153" cy="5045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8E13EA3-4C8F-0AF6-9C82-2D1DC802534E}"/>
              </a:ext>
            </a:extLst>
          </p:cNvPr>
          <p:cNvCxnSpPr>
            <a:cxnSpLocks/>
          </p:cNvCxnSpPr>
          <p:nvPr/>
        </p:nvCxnSpPr>
        <p:spPr>
          <a:xfrm flipV="1">
            <a:off x="8202585" y="4406215"/>
            <a:ext cx="300656" cy="25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F089888-C410-FBCD-EE81-0A87D50A2C02}"/>
              </a:ext>
            </a:extLst>
          </p:cNvPr>
          <p:cNvCxnSpPr>
            <a:cxnSpLocks/>
          </p:cNvCxnSpPr>
          <p:nvPr/>
        </p:nvCxnSpPr>
        <p:spPr>
          <a:xfrm flipV="1">
            <a:off x="9985571" y="4363281"/>
            <a:ext cx="300656" cy="25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62FFAEAD-1468-3F25-C09D-984A89FA6C5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90391" y="4206751"/>
            <a:ext cx="558800" cy="2413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405630E4-1EDC-2C6C-C1A7-F0789B61D9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4588" y="4213101"/>
            <a:ext cx="304800" cy="228600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64417B6-4131-4A0B-75A5-51BCD3B6F760}"/>
              </a:ext>
            </a:extLst>
          </p:cNvPr>
          <p:cNvCxnSpPr>
            <a:cxnSpLocks/>
          </p:cNvCxnSpPr>
          <p:nvPr/>
        </p:nvCxnSpPr>
        <p:spPr>
          <a:xfrm flipV="1">
            <a:off x="7156811" y="3411409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DB87E95-7824-B778-8AB4-FF6F50566ECB}"/>
              </a:ext>
            </a:extLst>
          </p:cNvPr>
          <p:cNvCxnSpPr>
            <a:cxnSpLocks/>
          </p:cNvCxnSpPr>
          <p:nvPr/>
        </p:nvCxnSpPr>
        <p:spPr>
          <a:xfrm flipV="1">
            <a:off x="8954166" y="3411409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87A0EC2-D035-9F68-E556-DB5493E3A25E}"/>
              </a:ext>
            </a:extLst>
          </p:cNvPr>
          <p:cNvCxnSpPr>
            <a:cxnSpLocks/>
          </p:cNvCxnSpPr>
          <p:nvPr/>
        </p:nvCxnSpPr>
        <p:spPr>
          <a:xfrm flipV="1">
            <a:off x="10751521" y="3411409"/>
            <a:ext cx="0" cy="55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9A349B34-2D34-8DFB-DF92-ED77E620BA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4561" y="3177699"/>
            <a:ext cx="444500" cy="1778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C8255912-15DF-0B88-5E3E-7AB6039703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81738" y="3188660"/>
            <a:ext cx="190500" cy="1778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0621F39-8FD1-7506-1149-48CBFF93F9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29271" y="3177699"/>
            <a:ext cx="4445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2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916E0A-1A2F-A878-6428-3427F6949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6465763" cy="4243516"/>
          </a:xfrm>
        </p:spPr>
        <p:txBody>
          <a:bodyPr/>
          <a:lstStyle/>
          <a:p>
            <a:r>
              <a:rPr lang="en-US" dirty="0"/>
              <a:t>For spatial data on a grid, </a:t>
            </a:r>
            <a:r>
              <a:rPr lang="en-US" dirty="0" err="1"/>
              <a:t>ConvNets</a:t>
            </a:r>
            <a:r>
              <a:rPr lang="en-US" dirty="0"/>
              <a:t> use a banded structure for the weights. For 2D,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Typically, we’ll also map between multiple channels, e.g., RGB in an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F70A8-5BD2-D879-8333-D6DDE7C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3581B-66C2-FA10-2BE4-0617A6EA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39BCD-6E9B-FB9B-3819-4099102E1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Convolutional Neural Network (</a:t>
            </a:r>
            <a:r>
              <a:rPr lang="en-US" dirty="0" err="1"/>
              <a:t>ConvNet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40C78-513D-9F5F-D9DB-1ECB6DC3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78" y="5488694"/>
            <a:ext cx="55626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5FC0C1-2FD7-D94A-A7B0-51F7CA38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78" y="2739332"/>
            <a:ext cx="4305300" cy="9271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08E529A-F180-05C8-0C97-15A479B3DC1B}"/>
              </a:ext>
            </a:extLst>
          </p:cNvPr>
          <p:cNvGrpSpPr/>
          <p:nvPr/>
        </p:nvGrpSpPr>
        <p:grpSpPr>
          <a:xfrm>
            <a:off x="8238746" y="2995588"/>
            <a:ext cx="3017852" cy="2493106"/>
            <a:chOff x="2039083" y="3255264"/>
            <a:chExt cx="1765189" cy="14582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922BCB8-5C76-FEFC-5A0F-BAA43647F781}"/>
                </a:ext>
              </a:extLst>
            </p:cNvPr>
            <p:cNvSpPr/>
            <p:nvPr/>
          </p:nvSpPr>
          <p:spPr>
            <a:xfrm>
              <a:off x="2039083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8744D2B-4203-C33C-9564-CE73B6A56C2A}"/>
                </a:ext>
              </a:extLst>
            </p:cNvPr>
            <p:cNvSpPr/>
            <p:nvPr/>
          </p:nvSpPr>
          <p:spPr>
            <a:xfrm>
              <a:off x="2259732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62597CD-1239-CDB8-E542-8D5279DC69B6}"/>
                </a:ext>
              </a:extLst>
            </p:cNvPr>
            <p:cNvSpPr/>
            <p:nvPr/>
          </p:nvSpPr>
          <p:spPr>
            <a:xfrm>
              <a:off x="2480380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A7DE9E9-2E78-7B85-7D9A-7709C21EEEFF}"/>
                </a:ext>
              </a:extLst>
            </p:cNvPr>
            <p:cNvSpPr/>
            <p:nvPr/>
          </p:nvSpPr>
          <p:spPr>
            <a:xfrm>
              <a:off x="2701029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8698D6-A82F-9C08-C3FB-1C7294E584A0}"/>
                </a:ext>
              </a:extLst>
            </p:cNvPr>
            <p:cNvSpPr/>
            <p:nvPr/>
          </p:nvSpPr>
          <p:spPr>
            <a:xfrm>
              <a:off x="2921677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BB1784-5192-51F3-39E8-671785466D1A}"/>
                </a:ext>
              </a:extLst>
            </p:cNvPr>
            <p:cNvSpPr/>
            <p:nvPr/>
          </p:nvSpPr>
          <p:spPr>
            <a:xfrm>
              <a:off x="3142326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80E2C58-DD52-56A6-5C44-857CC62D5235}"/>
                </a:ext>
              </a:extLst>
            </p:cNvPr>
            <p:cNvSpPr/>
            <p:nvPr/>
          </p:nvSpPr>
          <p:spPr>
            <a:xfrm>
              <a:off x="3362974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66F267F-FC0D-1A94-527C-EE0CB5E01111}"/>
                </a:ext>
              </a:extLst>
            </p:cNvPr>
            <p:cNvSpPr/>
            <p:nvPr/>
          </p:nvSpPr>
          <p:spPr>
            <a:xfrm>
              <a:off x="3583623" y="3255264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1BB1374-D86C-A3FF-22D3-FF40F83CC237}"/>
                </a:ext>
              </a:extLst>
            </p:cNvPr>
            <p:cNvSpPr/>
            <p:nvPr/>
          </p:nvSpPr>
          <p:spPr>
            <a:xfrm>
              <a:off x="2039083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AF4806F-8F90-5176-B62F-BB9F8736A590}"/>
                </a:ext>
              </a:extLst>
            </p:cNvPr>
            <p:cNvSpPr/>
            <p:nvPr/>
          </p:nvSpPr>
          <p:spPr>
            <a:xfrm>
              <a:off x="2259732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EAD456-962E-996A-1370-B8697A4A6621}"/>
                </a:ext>
              </a:extLst>
            </p:cNvPr>
            <p:cNvSpPr/>
            <p:nvPr/>
          </p:nvSpPr>
          <p:spPr>
            <a:xfrm>
              <a:off x="2480380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9281F21-8A00-5877-E30B-D3EC784E3776}"/>
                </a:ext>
              </a:extLst>
            </p:cNvPr>
            <p:cNvSpPr/>
            <p:nvPr/>
          </p:nvSpPr>
          <p:spPr>
            <a:xfrm>
              <a:off x="2701029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7B9AF34-A089-B526-D9E9-CA0B1E18522C}"/>
                </a:ext>
              </a:extLst>
            </p:cNvPr>
            <p:cNvSpPr/>
            <p:nvPr/>
          </p:nvSpPr>
          <p:spPr>
            <a:xfrm>
              <a:off x="2921677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A26B2F-7013-BC76-3A7D-B62E0E7EA4F2}"/>
                </a:ext>
              </a:extLst>
            </p:cNvPr>
            <p:cNvSpPr/>
            <p:nvPr/>
          </p:nvSpPr>
          <p:spPr>
            <a:xfrm>
              <a:off x="3142326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4A5878D-2BE6-97B1-07FC-257B32721B23}"/>
                </a:ext>
              </a:extLst>
            </p:cNvPr>
            <p:cNvSpPr/>
            <p:nvPr/>
          </p:nvSpPr>
          <p:spPr>
            <a:xfrm>
              <a:off x="3362974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DE41B23-7F6D-44C6-9460-CC4F826E4160}"/>
                </a:ext>
              </a:extLst>
            </p:cNvPr>
            <p:cNvSpPr/>
            <p:nvPr/>
          </p:nvSpPr>
          <p:spPr>
            <a:xfrm>
              <a:off x="3583623" y="3437546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C711160-80E1-1F8B-8A8B-9AA29C456ECE}"/>
                </a:ext>
              </a:extLst>
            </p:cNvPr>
            <p:cNvSpPr/>
            <p:nvPr/>
          </p:nvSpPr>
          <p:spPr>
            <a:xfrm>
              <a:off x="2039083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23BA4C9-D901-5D33-3B43-E16FD57D7B85}"/>
                </a:ext>
              </a:extLst>
            </p:cNvPr>
            <p:cNvSpPr/>
            <p:nvPr/>
          </p:nvSpPr>
          <p:spPr>
            <a:xfrm>
              <a:off x="2259732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C34B4FE-A62F-F43E-0E61-BFE7312F0BEE}"/>
                </a:ext>
              </a:extLst>
            </p:cNvPr>
            <p:cNvSpPr/>
            <p:nvPr/>
          </p:nvSpPr>
          <p:spPr>
            <a:xfrm>
              <a:off x="2480380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206FB87-C875-9327-1274-A00E822F35ED}"/>
                </a:ext>
              </a:extLst>
            </p:cNvPr>
            <p:cNvSpPr/>
            <p:nvPr/>
          </p:nvSpPr>
          <p:spPr>
            <a:xfrm>
              <a:off x="2701029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91ED1CF-6610-F684-D089-574FAD91F301}"/>
                </a:ext>
              </a:extLst>
            </p:cNvPr>
            <p:cNvSpPr/>
            <p:nvPr/>
          </p:nvSpPr>
          <p:spPr>
            <a:xfrm>
              <a:off x="2921677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0960B32-BDDB-637F-18E9-000905D1C158}"/>
                </a:ext>
              </a:extLst>
            </p:cNvPr>
            <p:cNvSpPr/>
            <p:nvPr/>
          </p:nvSpPr>
          <p:spPr>
            <a:xfrm>
              <a:off x="3142326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3A51E57-2DCC-E6C9-CAED-0378CBC090DC}"/>
                </a:ext>
              </a:extLst>
            </p:cNvPr>
            <p:cNvSpPr/>
            <p:nvPr/>
          </p:nvSpPr>
          <p:spPr>
            <a:xfrm>
              <a:off x="3362974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11F278B-18E2-6927-486B-330FA97E7D53}"/>
                </a:ext>
              </a:extLst>
            </p:cNvPr>
            <p:cNvSpPr/>
            <p:nvPr/>
          </p:nvSpPr>
          <p:spPr>
            <a:xfrm>
              <a:off x="3583623" y="3619829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D3F612-84A0-8E06-E475-F72861D29826}"/>
                </a:ext>
              </a:extLst>
            </p:cNvPr>
            <p:cNvSpPr/>
            <p:nvPr/>
          </p:nvSpPr>
          <p:spPr>
            <a:xfrm>
              <a:off x="2039083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559078-7AFF-220D-96F4-4A7D441082C0}"/>
                </a:ext>
              </a:extLst>
            </p:cNvPr>
            <p:cNvSpPr/>
            <p:nvPr/>
          </p:nvSpPr>
          <p:spPr>
            <a:xfrm>
              <a:off x="2259732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C8E089F-B6B9-B37E-3A6E-36F39AF09146}"/>
                </a:ext>
              </a:extLst>
            </p:cNvPr>
            <p:cNvSpPr/>
            <p:nvPr/>
          </p:nvSpPr>
          <p:spPr>
            <a:xfrm>
              <a:off x="2480380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96C2BEF-69AC-2EA6-A25C-15E3F52E0625}"/>
                </a:ext>
              </a:extLst>
            </p:cNvPr>
            <p:cNvSpPr/>
            <p:nvPr/>
          </p:nvSpPr>
          <p:spPr>
            <a:xfrm>
              <a:off x="2701029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B8D9D61-ABEA-6525-47C3-BA78822979A9}"/>
                </a:ext>
              </a:extLst>
            </p:cNvPr>
            <p:cNvSpPr/>
            <p:nvPr/>
          </p:nvSpPr>
          <p:spPr>
            <a:xfrm>
              <a:off x="2921677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A236F2-7343-B1EF-BE03-48016D0D2485}"/>
                </a:ext>
              </a:extLst>
            </p:cNvPr>
            <p:cNvSpPr/>
            <p:nvPr/>
          </p:nvSpPr>
          <p:spPr>
            <a:xfrm>
              <a:off x="3142326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21FDBC7-7A76-3195-2BA3-2C2DF5D6FAE0}"/>
                </a:ext>
              </a:extLst>
            </p:cNvPr>
            <p:cNvSpPr/>
            <p:nvPr/>
          </p:nvSpPr>
          <p:spPr>
            <a:xfrm>
              <a:off x="3362974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22499F8-8241-B12A-4FBE-10431E7F3F4D}"/>
                </a:ext>
              </a:extLst>
            </p:cNvPr>
            <p:cNvSpPr/>
            <p:nvPr/>
          </p:nvSpPr>
          <p:spPr>
            <a:xfrm>
              <a:off x="3583623" y="3802111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99C72AC-22D9-5E21-741D-EE856B5AF4C9}"/>
                </a:ext>
              </a:extLst>
            </p:cNvPr>
            <p:cNvSpPr/>
            <p:nvPr/>
          </p:nvSpPr>
          <p:spPr>
            <a:xfrm>
              <a:off x="2039083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AE4E820-1A67-5410-B6D9-2095C5C500E4}"/>
                </a:ext>
              </a:extLst>
            </p:cNvPr>
            <p:cNvSpPr/>
            <p:nvPr/>
          </p:nvSpPr>
          <p:spPr>
            <a:xfrm>
              <a:off x="2259732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6EF7713-C2E7-3D37-25F7-FD850EC5158D}"/>
                </a:ext>
              </a:extLst>
            </p:cNvPr>
            <p:cNvSpPr/>
            <p:nvPr/>
          </p:nvSpPr>
          <p:spPr>
            <a:xfrm>
              <a:off x="2480380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C763DF9-1BC6-6D2F-1C08-B197494B7C57}"/>
                </a:ext>
              </a:extLst>
            </p:cNvPr>
            <p:cNvSpPr/>
            <p:nvPr/>
          </p:nvSpPr>
          <p:spPr>
            <a:xfrm>
              <a:off x="2701029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D6419CE-CCBC-5FFB-9CCA-0E9409E7B68A}"/>
                </a:ext>
              </a:extLst>
            </p:cNvPr>
            <p:cNvSpPr/>
            <p:nvPr/>
          </p:nvSpPr>
          <p:spPr>
            <a:xfrm>
              <a:off x="2921677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352460-90C9-23EE-1B5C-8E0CEF62E9D9}"/>
                </a:ext>
              </a:extLst>
            </p:cNvPr>
            <p:cNvSpPr/>
            <p:nvPr/>
          </p:nvSpPr>
          <p:spPr>
            <a:xfrm>
              <a:off x="3142326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9C819EF-889B-A979-DA21-DFF7A6B32177}"/>
                </a:ext>
              </a:extLst>
            </p:cNvPr>
            <p:cNvSpPr/>
            <p:nvPr/>
          </p:nvSpPr>
          <p:spPr>
            <a:xfrm>
              <a:off x="3362974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3FB3B7D-2AF2-FCB4-5885-516D5331B75B}"/>
                </a:ext>
              </a:extLst>
            </p:cNvPr>
            <p:cNvSpPr/>
            <p:nvPr/>
          </p:nvSpPr>
          <p:spPr>
            <a:xfrm>
              <a:off x="3583623" y="3984393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B3DF810-8D1E-435A-DC86-816ED8C96BDB}"/>
                </a:ext>
              </a:extLst>
            </p:cNvPr>
            <p:cNvSpPr/>
            <p:nvPr/>
          </p:nvSpPr>
          <p:spPr>
            <a:xfrm>
              <a:off x="2039083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FADAA4-EB4D-4DB0-3C18-9AC406CBCA09}"/>
                </a:ext>
              </a:extLst>
            </p:cNvPr>
            <p:cNvSpPr/>
            <p:nvPr/>
          </p:nvSpPr>
          <p:spPr>
            <a:xfrm>
              <a:off x="2259732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E6D7E66-528B-D962-8CF5-46F18733F866}"/>
                </a:ext>
              </a:extLst>
            </p:cNvPr>
            <p:cNvSpPr/>
            <p:nvPr/>
          </p:nvSpPr>
          <p:spPr>
            <a:xfrm>
              <a:off x="2480380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505679-AE60-CC66-B3EC-550CD3681059}"/>
                </a:ext>
              </a:extLst>
            </p:cNvPr>
            <p:cNvSpPr/>
            <p:nvPr/>
          </p:nvSpPr>
          <p:spPr>
            <a:xfrm>
              <a:off x="2701029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C46C65-ADDD-D815-2833-0AD30581D3D6}"/>
                </a:ext>
              </a:extLst>
            </p:cNvPr>
            <p:cNvSpPr/>
            <p:nvPr/>
          </p:nvSpPr>
          <p:spPr>
            <a:xfrm>
              <a:off x="2921677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DF9DD7-E240-BB12-6460-45F3B0D3616C}"/>
                </a:ext>
              </a:extLst>
            </p:cNvPr>
            <p:cNvSpPr/>
            <p:nvPr/>
          </p:nvSpPr>
          <p:spPr>
            <a:xfrm>
              <a:off x="3142326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11B5C27-56D8-36B2-63E5-ADFF5DD59763}"/>
                </a:ext>
              </a:extLst>
            </p:cNvPr>
            <p:cNvSpPr/>
            <p:nvPr/>
          </p:nvSpPr>
          <p:spPr>
            <a:xfrm>
              <a:off x="3362974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FAA77E7-BF7F-E171-04DD-619B7CDA9D14}"/>
                </a:ext>
              </a:extLst>
            </p:cNvPr>
            <p:cNvSpPr/>
            <p:nvPr/>
          </p:nvSpPr>
          <p:spPr>
            <a:xfrm>
              <a:off x="3583623" y="4166675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E752C6E-A7E6-72F2-C99E-C9A527CF8874}"/>
                </a:ext>
              </a:extLst>
            </p:cNvPr>
            <p:cNvSpPr/>
            <p:nvPr/>
          </p:nvSpPr>
          <p:spPr>
            <a:xfrm>
              <a:off x="2039083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8AEAC8E-1CD5-CE90-5D98-CA20E9DCD1A3}"/>
                </a:ext>
              </a:extLst>
            </p:cNvPr>
            <p:cNvSpPr/>
            <p:nvPr/>
          </p:nvSpPr>
          <p:spPr>
            <a:xfrm>
              <a:off x="2259732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5D644CB-23C3-B65C-4C2E-D6868AD67C3D}"/>
                </a:ext>
              </a:extLst>
            </p:cNvPr>
            <p:cNvSpPr/>
            <p:nvPr/>
          </p:nvSpPr>
          <p:spPr>
            <a:xfrm>
              <a:off x="2480380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E5288E3-1846-D1EC-4DFE-37795BBB526F}"/>
                </a:ext>
              </a:extLst>
            </p:cNvPr>
            <p:cNvSpPr/>
            <p:nvPr/>
          </p:nvSpPr>
          <p:spPr>
            <a:xfrm>
              <a:off x="2701029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C9A51BB-2520-4721-1716-214E1FB5D8D9}"/>
                </a:ext>
              </a:extLst>
            </p:cNvPr>
            <p:cNvSpPr/>
            <p:nvPr/>
          </p:nvSpPr>
          <p:spPr>
            <a:xfrm>
              <a:off x="2921677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58300F2-6930-27A4-F17B-6F0E12D10005}"/>
                </a:ext>
              </a:extLst>
            </p:cNvPr>
            <p:cNvSpPr/>
            <p:nvPr/>
          </p:nvSpPr>
          <p:spPr>
            <a:xfrm>
              <a:off x="3142326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4156D4C-98C4-DF64-AD4D-6FFE02E3A508}"/>
                </a:ext>
              </a:extLst>
            </p:cNvPr>
            <p:cNvSpPr/>
            <p:nvPr/>
          </p:nvSpPr>
          <p:spPr>
            <a:xfrm>
              <a:off x="3362974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275181A-5D99-47BB-3742-E3C739E536E9}"/>
                </a:ext>
              </a:extLst>
            </p:cNvPr>
            <p:cNvSpPr/>
            <p:nvPr/>
          </p:nvSpPr>
          <p:spPr>
            <a:xfrm>
              <a:off x="3583623" y="4348958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D582A85-3CA0-CD36-5278-2C1EC749AA44}"/>
                </a:ext>
              </a:extLst>
            </p:cNvPr>
            <p:cNvSpPr/>
            <p:nvPr/>
          </p:nvSpPr>
          <p:spPr>
            <a:xfrm>
              <a:off x="2039083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F96DBA9-94E7-2046-2501-30843A7ECAFD}"/>
                </a:ext>
              </a:extLst>
            </p:cNvPr>
            <p:cNvSpPr/>
            <p:nvPr/>
          </p:nvSpPr>
          <p:spPr>
            <a:xfrm>
              <a:off x="2259732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01645C2-288B-9B2A-3084-16B47F3CE14C}"/>
                </a:ext>
              </a:extLst>
            </p:cNvPr>
            <p:cNvSpPr/>
            <p:nvPr/>
          </p:nvSpPr>
          <p:spPr>
            <a:xfrm>
              <a:off x="2480380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085E883-751E-C1C6-363F-D805F8660D13}"/>
                </a:ext>
              </a:extLst>
            </p:cNvPr>
            <p:cNvSpPr/>
            <p:nvPr/>
          </p:nvSpPr>
          <p:spPr>
            <a:xfrm>
              <a:off x="2701029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04165F7-60FA-128F-E197-FE6BF01E292E}"/>
                </a:ext>
              </a:extLst>
            </p:cNvPr>
            <p:cNvSpPr/>
            <p:nvPr/>
          </p:nvSpPr>
          <p:spPr>
            <a:xfrm>
              <a:off x="2921677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FDC4FC8-71DF-9A86-F6EC-BE91245101CD}"/>
                </a:ext>
              </a:extLst>
            </p:cNvPr>
            <p:cNvSpPr/>
            <p:nvPr/>
          </p:nvSpPr>
          <p:spPr>
            <a:xfrm>
              <a:off x="3142326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EEC8F70-9D5B-7CF8-6770-9EF391032221}"/>
                </a:ext>
              </a:extLst>
            </p:cNvPr>
            <p:cNvSpPr/>
            <p:nvPr/>
          </p:nvSpPr>
          <p:spPr>
            <a:xfrm>
              <a:off x="3362974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BD4258C-F759-CD2C-BC03-7A5AF7E91736}"/>
                </a:ext>
              </a:extLst>
            </p:cNvPr>
            <p:cNvSpPr/>
            <p:nvPr/>
          </p:nvSpPr>
          <p:spPr>
            <a:xfrm>
              <a:off x="3583623" y="4531240"/>
              <a:ext cx="220649" cy="18228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1177A74-66BD-E7E8-8A8B-A19796938A12}"/>
              </a:ext>
            </a:extLst>
          </p:cNvPr>
          <p:cNvGrpSpPr/>
          <p:nvPr/>
        </p:nvGrpSpPr>
        <p:grpSpPr>
          <a:xfrm>
            <a:off x="9376120" y="3622207"/>
            <a:ext cx="1131692" cy="934916"/>
            <a:chOff x="5379690" y="3528687"/>
            <a:chExt cx="661946" cy="546847"/>
          </a:xfrm>
          <a:solidFill>
            <a:schemeClr val="accent2"/>
          </a:solidFill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D4702AE-619A-C85D-9B2B-4B704EFA9BED}"/>
                </a:ext>
              </a:extLst>
            </p:cNvPr>
            <p:cNvSpPr/>
            <p:nvPr/>
          </p:nvSpPr>
          <p:spPr>
            <a:xfrm>
              <a:off x="5379690" y="3528687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A43EBE9-3E69-3911-E340-9CBEA2B9915C}"/>
                </a:ext>
              </a:extLst>
            </p:cNvPr>
            <p:cNvSpPr/>
            <p:nvPr/>
          </p:nvSpPr>
          <p:spPr>
            <a:xfrm>
              <a:off x="5600339" y="3528687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AA2816D-7075-9634-709A-B6835019AEBA}"/>
                </a:ext>
              </a:extLst>
            </p:cNvPr>
            <p:cNvSpPr/>
            <p:nvPr/>
          </p:nvSpPr>
          <p:spPr>
            <a:xfrm>
              <a:off x="5820987" y="3528687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69907E4-E6C3-6CAD-DAE0-605937B77292}"/>
                </a:ext>
              </a:extLst>
            </p:cNvPr>
            <p:cNvSpPr/>
            <p:nvPr/>
          </p:nvSpPr>
          <p:spPr>
            <a:xfrm>
              <a:off x="5379690" y="3710969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BE81C9F-7C25-046A-F4F2-2E0D3B39A1F8}"/>
                </a:ext>
              </a:extLst>
            </p:cNvPr>
            <p:cNvSpPr/>
            <p:nvPr/>
          </p:nvSpPr>
          <p:spPr>
            <a:xfrm>
              <a:off x="5600339" y="3710969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2763B0B-28B8-20CF-D2D8-1CF68CB99D54}"/>
                </a:ext>
              </a:extLst>
            </p:cNvPr>
            <p:cNvSpPr/>
            <p:nvPr/>
          </p:nvSpPr>
          <p:spPr>
            <a:xfrm>
              <a:off x="5820987" y="3710969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65D7405-8763-FAEC-00DC-62413B3659AD}"/>
                </a:ext>
              </a:extLst>
            </p:cNvPr>
            <p:cNvSpPr/>
            <p:nvPr/>
          </p:nvSpPr>
          <p:spPr>
            <a:xfrm>
              <a:off x="5379690" y="3893252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2B2E187-997A-738F-9202-EBB34064D1E3}"/>
                </a:ext>
              </a:extLst>
            </p:cNvPr>
            <p:cNvSpPr/>
            <p:nvPr/>
          </p:nvSpPr>
          <p:spPr>
            <a:xfrm>
              <a:off x="5600339" y="3893252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0877A4F-78C1-2376-3671-EBC7B9E3B24B}"/>
                </a:ext>
              </a:extLst>
            </p:cNvPr>
            <p:cNvSpPr/>
            <p:nvPr/>
          </p:nvSpPr>
          <p:spPr>
            <a:xfrm>
              <a:off x="5820987" y="3893252"/>
              <a:ext cx="220649" cy="18228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105A1B0-30F8-5840-A767-7E5093B5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31" y="3677817"/>
            <a:ext cx="266700" cy="1905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5D638DE5-6EE0-9812-E925-D5C967E9C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12" y="3068857"/>
            <a:ext cx="2413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916E0A-1A2F-A878-6428-3427F694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Convolutions can be generalized to work on graphs,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F70A8-5BD2-D879-8333-D6DDE7C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3581B-66C2-FA10-2BE4-0617A6EA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variants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39BCD-6E9B-FB9B-3819-4099102E1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 Neural Network (GNN)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F0285B5-3340-D657-DF4A-EB58D45B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98" y="2414681"/>
            <a:ext cx="4178300" cy="927100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598923AE-CEE6-2907-E8C1-F9F6CD204ACB}"/>
              </a:ext>
            </a:extLst>
          </p:cNvPr>
          <p:cNvSpPr/>
          <p:nvPr/>
        </p:nvSpPr>
        <p:spPr>
          <a:xfrm>
            <a:off x="3765309" y="4265969"/>
            <a:ext cx="309801" cy="3098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907C7CE-DF38-150D-8CEE-07B9335D4E72}"/>
              </a:ext>
            </a:extLst>
          </p:cNvPr>
          <p:cNvSpPr/>
          <p:nvPr/>
        </p:nvSpPr>
        <p:spPr>
          <a:xfrm>
            <a:off x="4647905" y="5010600"/>
            <a:ext cx="309801" cy="3098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E32B1FE-0CF5-36A5-9725-CC5058421A58}"/>
              </a:ext>
            </a:extLst>
          </p:cNvPr>
          <p:cNvSpPr/>
          <p:nvPr/>
        </p:nvSpPr>
        <p:spPr>
          <a:xfrm>
            <a:off x="5620993" y="3956168"/>
            <a:ext cx="309801" cy="3098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3A0CD5E-8906-5B74-F574-051D5C4CE193}"/>
              </a:ext>
            </a:extLst>
          </p:cNvPr>
          <p:cNvSpPr/>
          <p:nvPr/>
        </p:nvSpPr>
        <p:spPr>
          <a:xfrm>
            <a:off x="4750409" y="4215016"/>
            <a:ext cx="528864" cy="5288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357DB5E-BAF2-44FD-9B45-D93E7ABEECD6}"/>
              </a:ext>
            </a:extLst>
          </p:cNvPr>
          <p:cNvSpPr/>
          <p:nvPr/>
        </p:nvSpPr>
        <p:spPr>
          <a:xfrm>
            <a:off x="5466092" y="5101453"/>
            <a:ext cx="309801" cy="3098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67AC9BA-B0DE-D349-2CDC-B7CE32826D55}"/>
              </a:ext>
            </a:extLst>
          </p:cNvPr>
          <p:cNvCxnSpPr>
            <a:stCxn id="123" idx="5"/>
            <a:endCxn id="124" idx="1"/>
          </p:cNvCxnSpPr>
          <p:nvPr/>
        </p:nvCxnSpPr>
        <p:spPr>
          <a:xfrm>
            <a:off x="4029741" y="4530401"/>
            <a:ext cx="663533" cy="525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FAAEF7E-91F1-B81C-E520-C9A839872EAD}"/>
              </a:ext>
            </a:extLst>
          </p:cNvPr>
          <p:cNvCxnSpPr>
            <a:cxnSpLocks/>
          </p:cNvCxnSpPr>
          <p:nvPr/>
        </p:nvCxnSpPr>
        <p:spPr>
          <a:xfrm flipH="1">
            <a:off x="4802805" y="4519182"/>
            <a:ext cx="175459" cy="64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763B255-5769-5BDE-6A40-10E18266591C}"/>
              </a:ext>
            </a:extLst>
          </p:cNvPr>
          <p:cNvCxnSpPr>
            <a:cxnSpLocks/>
          </p:cNvCxnSpPr>
          <p:nvPr/>
        </p:nvCxnSpPr>
        <p:spPr>
          <a:xfrm flipH="1" flipV="1">
            <a:off x="4823364" y="5161370"/>
            <a:ext cx="797628" cy="9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72AB852-6FBE-4078-1AD7-D57A9967ECF5}"/>
              </a:ext>
            </a:extLst>
          </p:cNvPr>
          <p:cNvCxnSpPr>
            <a:cxnSpLocks/>
          </p:cNvCxnSpPr>
          <p:nvPr/>
        </p:nvCxnSpPr>
        <p:spPr>
          <a:xfrm flipH="1" flipV="1">
            <a:off x="4978264" y="4503831"/>
            <a:ext cx="650985" cy="76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2C9899C-881A-F531-D828-6C15F820A83A}"/>
              </a:ext>
            </a:extLst>
          </p:cNvPr>
          <p:cNvCxnSpPr>
            <a:cxnSpLocks/>
          </p:cNvCxnSpPr>
          <p:nvPr/>
        </p:nvCxnSpPr>
        <p:spPr>
          <a:xfrm flipH="1">
            <a:off x="4998822" y="4121926"/>
            <a:ext cx="785019" cy="38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6122265-CFF5-E787-BF2B-9AF8C3AF7A90}"/>
              </a:ext>
            </a:extLst>
          </p:cNvPr>
          <p:cNvCxnSpPr>
            <a:cxnSpLocks/>
          </p:cNvCxnSpPr>
          <p:nvPr/>
        </p:nvCxnSpPr>
        <p:spPr>
          <a:xfrm>
            <a:off x="3920209" y="4436899"/>
            <a:ext cx="1058055" cy="6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03F5636-A970-A573-4879-F3C0CD671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72" y="4312878"/>
            <a:ext cx="342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02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8957-BADC-835C-2844-EA056BAF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D52A9-3E5D-3D7D-E0D3-4835108B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ways to build and train neural networks in TensorFlow</a:t>
            </a:r>
          </a:p>
          <a:p>
            <a:pPr lvl="1"/>
            <a:r>
              <a:rPr lang="en-US" dirty="0"/>
              <a:t>Manually</a:t>
            </a:r>
          </a:p>
          <a:p>
            <a:pPr lvl="1"/>
            <a:r>
              <a:rPr lang="en-US" dirty="0" err="1"/>
              <a:t>Keras</a:t>
            </a:r>
            <a:r>
              <a:rPr lang="en-US" dirty="0"/>
              <a:t> Library</a:t>
            </a:r>
          </a:p>
          <a:p>
            <a:pPr lvl="2"/>
            <a:r>
              <a:rPr lang="en-US" dirty="0"/>
              <a:t>Neural networks “layers”</a:t>
            </a:r>
          </a:p>
          <a:p>
            <a:pPr lvl="2"/>
            <a:r>
              <a:rPr lang="en-US" dirty="0"/>
              <a:t>Models composed of layers</a:t>
            </a:r>
          </a:p>
          <a:p>
            <a:pPr lvl="2"/>
            <a:r>
              <a:rPr lang="en-US" dirty="0"/>
              <a:t>Optimizers</a:t>
            </a:r>
          </a:p>
          <a:p>
            <a:pPr lvl="2"/>
            <a:r>
              <a:rPr lang="en-US" dirty="0" err="1"/>
              <a:t>Regularizers</a:t>
            </a:r>
            <a:endParaRPr lang="en-US" dirty="0"/>
          </a:p>
          <a:p>
            <a:pPr lvl="2"/>
            <a:r>
              <a:rPr lang="en-US" dirty="0"/>
              <a:t>Metrics</a:t>
            </a:r>
          </a:p>
          <a:p>
            <a:pPr lvl="2"/>
            <a:r>
              <a:rPr lang="en-US" dirty="0"/>
              <a:t>Callbacks</a:t>
            </a:r>
          </a:p>
          <a:p>
            <a:r>
              <a:rPr lang="en-US" dirty="0"/>
              <a:t>Let’s look at some code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7974E-4902-7FCD-9C90-1E40F1EEF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1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1A10-0AB0-8CDD-5733-1C9DB732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Deep Neural networks (DNN’s)?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8DE0-71FC-A39C-CC9D-C9E863E76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neural networks compose these layers together,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45714-4953-7C57-CE53-68FFAA073A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E6CDB-2ED0-0B64-90FA-37A140A9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4" y="1875144"/>
            <a:ext cx="3441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69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0E74-61B5-50D4-BF4A-AC8B9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53DF-8711-A3AB-3C87-D7BCAA9F1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neural network to fit the 2D function in the unit box,</a:t>
            </a:r>
          </a:p>
          <a:p>
            <a:endParaRPr lang="en-US" dirty="0"/>
          </a:p>
          <a:p>
            <a:r>
              <a:rPr lang="en-US" dirty="0"/>
              <a:t>Try both the low level interface and the </a:t>
            </a:r>
            <a:r>
              <a:rPr lang="en-US" dirty="0" err="1"/>
              <a:t>Keras</a:t>
            </a:r>
            <a:r>
              <a:rPr lang="en-US" dirty="0"/>
              <a:t> interface</a:t>
            </a:r>
          </a:p>
          <a:p>
            <a:r>
              <a:rPr lang="en-US" dirty="0"/>
              <a:t>Experiment with different architectures and optimizers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6D9ED-C7F8-8B37-8114-9069AE536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1D92-AFB7-89F8-5A4C-BEE99E71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4" y="1676400"/>
            <a:ext cx="1270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4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1C3C-1B2D-19CF-8E05-C50D55B4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neural networks?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127F-0C19-DE42-67FA-BF31BB13B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tend to be excellent high dimensional approximators</a:t>
            </a:r>
          </a:p>
          <a:p>
            <a:pPr lvl="1"/>
            <a:r>
              <a:rPr lang="en-US" dirty="0"/>
              <a:t>Mostly empirical evidence</a:t>
            </a:r>
          </a:p>
          <a:p>
            <a:pPr lvl="1"/>
            <a:r>
              <a:rPr lang="en-US" dirty="0"/>
              <a:t>Some theoretical results</a:t>
            </a:r>
          </a:p>
          <a:p>
            <a:pPr lvl="2"/>
            <a:r>
              <a:rPr lang="en-US" dirty="0"/>
              <a:t>A. </a:t>
            </a:r>
            <a:r>
              <a:rPr lang="en-US" dirty="0" err="1"/>
              <a:t>Choromanska</a:t>
            </a:r>
            <a:r>
              <a:rPr lang="en-US" dirty="0"/>
              <a:t> et al., </a:t>
            </a:r>
            <a:r>
              <a:rPr lang="en-US" i="1" dirty="0"/>
              <a:t>AISTATS</a:t>
            </a:r>
            <a:r>
              <a:rPr lang="en-US" dirty="0"/>
              <a:t> (2015)</a:t>
            </a:r>
            <a:endParaRPr lang="en-US" i="1" dirty="0"/>
          </a:p>
          <a:p>
            <a:r>
              <a:rPr lang="en-US" dirty="0"/>
              <a:t>Simple to implement</a:t>
            </a:r>
          </a:p>
          <a:p>
            <a:r>
              <a:rPr lang="en-US" dirty="0"/>
              <a:t>Efficiently runs on GPU’s</a:t>
            </a:r>
          </a:p>
          <a:p>
            <a:r>
              <a:rPr lang="en-US" dirty="0"/>
              <a:t>Specialized hardware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F50C0-1911-B5AB-6299-8698D7E43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BF6A5-1FAB-D1E0-C6D9-BA9E8630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30" y="4351178"/>
            <a:ext cx="66929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F04FC-E677-E1BD-C71B-F17D9365FB00}"/>
              </a:ext>
            </a:extLst>
          </p:cNvPr>
          <p:cNvSpPr txBox="1"/>
          <p:nvPr/>
        </p:nvSpPr>
        <p:spPr>
          <a:xfrm>
            <a:off x="6721842" y="5632309"/>
            <a:ext cx="3413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Diffusion models use neural networks to learn denoising maps for images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J. Ho et al., </a:t>
            </a:r>
            <a:r>
              <a:rPr lang="en-US" sz="1400" i="1" dirty="0" err="1">
                <a:solidFill>
                  <a:schemeClr val="bg1"/>
                </a:solidFill>
              </a:rPr>
              <a:t>NeurIPS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(2020)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1586A-AC81-CF96-CF27-44BADB23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281" y="2009886"/>
            <a:ext cx="2422398" cy="24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D79D9-2813-35E8-7C57-2345C88B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7FC4945-F5DE-AA2B-1B92-17E261F82A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F4494C4-493F-58E4-A582-85D8C0DEA8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D79D9-2813-35E8-7C57-2345C88B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D1322-655F-86A8-E4AC-641BA683FDEE}"/>
              </a:ext>
            </a:extLst>
          </p:cNvPr>
          <p:cNvSpPr txBox="1"/>
          <p:nvPr/>
        </p:nvSpPr>
        <p:spPr>
          <a:xfrm>
            <a:off x="1691044" y="6043671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Input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C7F3C-F171-FF52-F66B-432756E9A454}"/>
              </a:ext>
            </a:extLst>
          </p:cNvPr>
          <p:cNvCxnSpPr>
            <a:cxnSpLocks/>
          </p:cNvCxnSpPr>
          <p:nvPr/>
        </p:nvCxnSpPr>
        <p:spPr>
          <a:xfrm flipV="1">
            <a:off x="2430482" y="5479667"/>
            <a:ext cx="621362" cy="59792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801B09-5685-7189-A6FF-42597D3DA15F}"/>
              </a:ext>
            </a:extLst>
          </p:cNvPr>
          <p:cNvSpPr/>
          <p:nvPr/>
        </p:nvSpPr>
        <p:spPr>
          <a:xfrm>
            <a:off x="3060622" y="3154621"/>
            <a:ext cx="803812" cy="216934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54E19-9FED-046E-0A50-11D3343324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BB395-6352-EFA7-9F9C-F1C20D4C5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07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D79D9-2813-35E8-7C57-2345C88B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D1322-655F-86A8-E4AC-641BA683FDEE}"/>
              </a:ext>
            </a:extLst>
          </p:cNvPr>
          <p:cNvSpPr txBox="1"/>
          <p:nvPr/>
        </p:nvSpPr>
        <p:spPr>
          <a:xfrm>
            <a:off x="4646270" y="6055413"/>
            <a:ext cx="15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Output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C7F3C-F171-FF52-F66B-432756E9A454}"/>
              </a:ext>
            </a:extLst>
          </p:cNvPr>
          <p:cNvCxnSpPr>
            <a:cxnSpLocks/>
          </p:cNvCxnSpPr>
          <p:nvPr/>
        </p:nvCxnSpPr>
        <p:spPr>
          <a:xfrm flipV="1">
            <a:off x="5910484" y="5415256"/>
            <a:ext cx="1229992" cy="59541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801B09-5685-7189-A6FF-42597D3DA15F}"/>
              </a:ext>
            </a:extLst>
          </p:cNvPr>
          <p:cNvSpPr/>
          <p:nvPr/>
        </p:nvSpPr>
        <p:spPr>
          <a:xfrm>
            <a:off x="7205090" y="2957110"/>
            <a:ext cx="803812" cy="2675199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54E19-9FED-046E-0A50-11D3343324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BB395-6352-EFA7-9F9C-F1C20D4C5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D79D9-2813-35E8-7C57-2345C88B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D1322-655F-86A8-E4AC-641BA683FDEE}"/>
              </a:ext>
            </a:extLst>
          </p:cNvPr>
          <p:cNvSpPr txBox="1"/>
          <p:nvPr/>
        </p:nvSpPr>
        <p:spPr>
          <a:xfrm>
            <a:off x="3583178" y="5987495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Hidden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C7F3C-F171-FF52-F66B-432756E9A454}"/>
              </a:ext>
            </a:extLst>
          </p:cNvPr>
          <p:cNvCxnSpPr>
            <a:cxnSpLocks/>
          </p:cNvCxnSpPr>
          <p:nvPr/>
        </p:nvCxnSpPr>
        <p:spPr>
          <a:xfrm flipV="1">
            <a:off x="4986528" y="4790133"/>
            <a:ext cx="611321" cy="119736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801B09-5685-7189-A6FF-42597D3DA15F}"/>
              </a:ext>
            </a:extLst>
          </p:cNvPr>
          <p:cNvSpPr/>
          <p:nvPr/>
        </p:nvSpPr>
        <p:spPr>
          <a:xfrm>
            <a:off x="5292188" y="3385338"/>
            <a:ext cx="803812" cy="140479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54E19-9FED-046E-0A50-11D3343324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BB395-6352-EFA7-9F9C-F1C20D4C55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5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1648-D802-76D8-3A76-0053A6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representations of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F641-495B-9420-A73B-006F2F75A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D79D9-2813-35E8-7C57-2345C88B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often represented graphically,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9E9DD9-669A-CFF3-9738-D43272DF5930}"/>
              </a:ext>
            </a:extLst>
          </p:cNvPr>
          <p:cNvSpPr/>
          <p:nvPr/>
        </p:nvSpPr>
        <p:spPr>
          <a:xfrm>
            <a:off x="3243072" y="327740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ADEF9-38F0-07DB-D924-33D4DD226F70}"/>
              </a:ext>
            </a:extLst>
          </p:cNvPr>
          <p:cNvSpPr/>
          <p:nvPr/>
        </p:nvSpPr>
        <p:spPr>
          <a:xfrm>
            <a:off x="3243072" y="3978054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01632B4-D85E-047B-0876-6E855FA8FE99}"/>
              </a:ext>
            </a:extLst>
          </p:cNvPr>
          <p:cNvSpPr/>
          <p:nvPr/>
        </p:nvSpPr>
        <p:spPr>
          <a:xfrm>
            <a:off x="3243072" y="4678699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F6CDE9-DA6D-FFC6-6B25-17ADAB6FA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878" y="3332076"/>
            <a:ext cx="2413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D56D79-C053-90B1-E830-24200C61B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78" y="4057105"/>
            <a:ext cx="241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725C0-5030-5C84-258E-3ABD4EF3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78" y="4746545"/>
            <a:ext cx="241300" cy="30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194B980-F678-DD7D-2E20-6F3FAA0CD940}"/>
              </a:ext>
            </a:extLst>
          </p:cNvPr>
          <p:cNvSpPr/>
          <p:nvPr/>
        </p:nvSpPr>
        <p:spPr>
          <a:xfrm>
            <a:off x="5468112" y="3545041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AFB4AC-E5D1-C247-9DCD-2D29A1A92AD5}"/>
              </a:ext>
            </a:extLst>
          </p:cNvPr>
          <p:cNvSpPr/>
          <p:nvPr/>
        </p:nvSpPr>
        <p:spPr>
          <a:xfrm>
            <a:off x="5468112" y="4209505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7B272B-5101-4354-31F1-2C8C6E1A1C61}"/>
              </a:ext>
            </a:extLst>
          </p:cNvPr>
          <p:cNvCxnSpPr>
            <a:stCxn id="10" idx="6"/>
            <a:endCxn id="18" idx="2"/>
          </p:cNvCxnSpPr>
          <p:nvPr/>
        </p:nvCxnSpPr>
        <p:spPr>
          <a:xfrm>
            <a:off x="3681984" y="3496865"/>
            <a:ext cx="1786128" cy="26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DFD2B6-A15C-33A1-07D8-B0C6C5B9A61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433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EFB938-9407-FDF2-4222-54C960B2AD51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3505319"/>
            <a:ext cx="1796514" cy="92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E8DB0A-054A-8389-1135-3C53BC6D787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671598" y="4205372"/>
            <a:ext cx="1796514" cy="22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CF42BE-FA7C-78F0-AFF7-BC5B6B38648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3671598" y="4428961"/>
            <a:ext cx="1796514" cy="44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C72439-3FBF-28C6-FECC-084F70225F03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692370" y="3764497"/>
            <a:ext cx="1775742" cy="1133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41C939CF-F796-3E40-84FB-2018AE91D0CD}"/>
              </a:ext>
            </a:extLst>
          </p:cNvPr>
          <p:cNvSpPr/>
          <p:nvPr/>
        </p:nvSpPr>
        <p:spPr>
          <a:xfrm>
            <a:off x="7419227" y="3066013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20A90B7-B188-B5FD-D344-FC5C9EF8D7A2}"/>
              </a:ext>
            </a:extLst>
          </p:cNvPr>
          <p:cNvSpPr/>
          <p:nvPr/>
        </p:nvSpPr>
        <p:spPr>
          <a:xfrm>
            <a:off x="7414937" y="3691920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3FAC455-F6F8-CAAA-37FA-73A5AB6D1553}"/>
              </a:ext>
            </a:extLst>
          </p:cNvPr>
          <p:cNvSpPr/>
          <p:nvPr/>
        </p:nvSpPr>
        <p:spPr>
          <a:xfrm>
            <a:off x="7414937" y="4317166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CACB12-E8B6-0C16-2881-72CBD11B71F2}"/>
              </a:ext>
            </a:extLst>
          </p:cNvPr>
          <p:cNvSpPr/>
          <p:nvPr/>
        </p:nvSpPr>
        <p:spPr>
          <a:xfrm>
            <a:off x="7414937" y="4942412"/>
            <a:ext cx="438912" cy="4389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A07302-0461-B3C5-CBE1-5B72ADA4C7BC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907024" y="3285469"/>
            <a:ext cx="1512203" cy="4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6A7FD-AB9C-7D2F-0D78-D1B06744923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5902734" y="3754552"/>
            <a:ext cx="1512203" cy="15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CC2824E-CC69-84FB-B21E-B92D822502A3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96638" y="3752138"/>
            <a:ext cx="1518299" cy="784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026BAF3-05B0-FCBB-CDA0-C8A3D6EC40C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90542" y="3749724"/>
            <a:ext cx="1524395" cy="14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F41804-4921-5DCD-E903-588DB022B73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5886252" y="4418399"/>
            <a:ext cx="1528685" cy="743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9A3886-04A3-944E-9B28-C2839E0D0428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5881962" y="4404360"/>
            <a:ext cx="1532975" cy="132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AED696-8875-17DD-0C82-85A7A429584B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877672" y="3911376"/>
            <a:ext cx="1537265" cy="478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258685-47F2-9734-EE2A-9916AC877EE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859921" y="3285469"/>
            <a:ext cx="1559306" cy="113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C20BD66-0100-D03A-3B5E-00261744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097" y="4295052"/>
            <a:ext cx="241300" cy="3048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029A04-CC43-850F-2562-0D93F8AED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334" y="3633532"/>
            <a:ext cx="241300" cy="304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2125-E020-2AA1-7DAA-9F1298993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88" y="3125009"/>
            <a:ext cx="241300" cy="304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B720744-1A76-CE22-94BE-C0F459607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7751" y="3758976"/>
            <a:ext cx="241300" cy="3048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12BE8C-81AF-811C-C40C-C407BAD15F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706" y="4393921"/>
            <a:ext cx="241300" cy="304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B70C30C-BDF6-FAE5-0858-20E4B04C1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706" y="5019167"/>
            <a:ext cx="241300" cy="3048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E29CBC5-58AC-4B6C-BC4F-535C001F01D6}"/>
              </a:ext>
            </a:extLst>
          </p:cNvPr>
          <p:cNvSpPr/>
          <p:nvPr/>
        </p:nvSpPr>
        <p:spPr>
          <a:xfrm>
            <a:off x="4779264" y="2680786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FEFDF3-827D-5FBE-CE8F-7B7F0AF0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278" y="2815342"/>
            <a:ext cx="190500" cy="228600"/>
          </a:xfrm>
          <a:prstGeom prst="rect">
            <a:avLst/>
          </a:prstGeom>
        </p:spPr>
      </p:pic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610942EE-0B43-AD1A-7851-A1C60774DEC1}"/>
              </a:ext>
            </a:extLst>
          </p:cNvPr>
          <p:cNvCxnSpPr>
            <a:cxnSpLocks/>
            <a:endCxn id="18" idx="0"/>
          </p:cNvCxnSpPr>
          <p:nvPr/>
        </p:nvCxnSpPr>
        <p:spPr>
          <a:xfrm rot="16200000" flipH="1">
            <a:off x="5116266" y="2973739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15A7D-AA91-CAF0-27FA-4000FAB40A67}"/>
              </a:ext>
            </a:extLst>
          </p:cNvPr>
          <p:cNvSpPr/>
          <p:nvPr/>
        </p:nvSpPr>
        <p:spPr>
          <a:xfrm>
            <a:off x="6725948" y="2196730"/>
            <a:ext cx="414528" cy="4632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986D100-B445-10C0-719E-F2288EE212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62950" y="2489683"/>
            <a:ext cx="615400" cy="527204"/>
          </a:xfrm>
          <a:prstGeom prst="bentConnector3">
            <a:avLst>
              <a:gd name="adj1" fmla="val -5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0D65E88-A59E-0615-E4CA-342F5816D8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1612" y="2305872"/>
            <a:ext cx="203200" cy="2286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A712D9F-996F-E167-6C12-92DD8AE00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6470" y="3860273"/>
            <a:ext cx="317500" cy="2286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249E341-2871-3B3D-8A7B-9FFA21DE138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7639" y="3681975"/>
            <a:ext cx="330200" cy="22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9D1322-655F-86A8-E4AC-641BA683FDEE}"/>
              </a:ext>
            </a:extLst>
          </p:cNvPr>
          <p:cNvSpPr txBox="1"/>
          <p:nvPr/>
        </p:nvSpPr>
        <p:spPr>
          <a:xfrm>
            <a:off x="2678600" y="605520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Width of the layer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CC7F3C-F171-FF52-F66B-432756E9A45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081950" y="4982591"/>
            <a:ext cx="1050908" cy="103603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801B09-5685-7189-A6FF-42597D3DA15F}"/>
              </a:ext>
            </a:extLst>
          </p:cNvPr>
          <p:cNvSpPr/>
          <p:nvPr/>
        </p:nvSpPr>
        <p:spPr>
          <a:xfrm>
            <a:off x="5292188" y="3385338"/>
            <a:ext cx="803812" cy="140479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E95DD-8BD3-CA9A-43E9-F9F8DA8AD1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86133" y="3259074"/>
            <a:ext cx="293450" cy="17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43706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15095</TotalTime>
  <Words>1247</Words>
  <Application>Microsoft Macintosh PowerPoint</Application>
  <PresentationFormat>Widescreen</PresentationFormat>
  <Paragraphs>319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Apple Symbols</vt:lpstr>
      <vt:lpstr>Arial</vt:lpstr>
      <vt:lpstr>Calibri</vt:lpstr>
      <vt:lpstr>Cambria Math</vt:lpstr>
      <vt:lpstr>Courier New</vt:lpstr>
      <vt:lpstr>Exo 2</vt:lpstr>
      <vt:lpstr>Exo 2 Semi Bold</vt:lpstr>
      <vt:lpstr>Open Sans</vt:lpstr>
      <vt:lpstr>Open Sans SemiBold</vt:lpstr>
      <vt:lpstr>Wingdings</vt:lpstr>
      <vt:lpstr>SandiaBrand</vt:lpstr>
      <vt:lpstr>Scientific Machine Learning and Tensorflow tutorial</vt:lpstr>
      <vt:lpstr>What are Neural networks?</vt:lpstr>
      <vt:lpstr>What are Deep Neural networks (DNN’s)?</vt:lpstr>
      <vt:lpstr>Why use neural networks?</vt:lpstr>
      <vt:lpstr>Graphical representations of Neural networks</vt:lpstr>
      <vt:lpstr>Graphical representations of Neural networks</vt:lpstr>
      <vt:lpstr>Graphical representations of Neural networks</vt:lpstr>
      <vt:lpstr>Graphical representations of Neural networks</vt:lpstr>
      <vt:lpstr>Graphical representations of Neural networks</vt:lpstr>
      <vt:lpstr>Graphical representations of Neural networks</vt:lpstr>
      <vt:lpstr>Neural network training </vt:lpstr>
      <vt:lpstr>Optimization for neural networks</vt:lpstr>
      <vt:lpstr>Reverse mode automatic differentiation (backprop)</vt:lpstr>
      <vt:lpstr>Reverse mode automatic differentiation (backprop)</vt:lpstr>
      <vt:lpstr>Reverse mode automatic differentiation (backprop)</vt:lpstr>
      <vt:lpstr>Reverse mode automatic differentiation (backprop)</vt:lpstr>
      <vt:lpstr>Reverse mode automatic differentiation (backprop)</vt:lpstr>
      <vt:lpstr>Backprop generalizations </vt:lpstr>
      <vt:lpstr>Alternative to backprop - Forward mode automatic differentiation</vt:lpstr>
      <vt:lpstr>Updating the weights and biases</vt:lpstr>
      <vt:lpstr>Best practices for training</vt:lpstr>
      <vt:lpstr>Regularization</vt:lpstr>
      <vt:lpstr>Neural network variants</vt:lpstr>
      <vt:lpstr>Neural network variants</vt:lpstr>
      <vt:lpstr>Neural network variants</vt:lpstr>
      <vt:lpstr>Neural network variants</vt:lpstr>
      <vt:lpstr>Neural network variants</vt:lpstr>
      <vt:lpstr>Neural network variants</vt:lpstr>
      <vt:lpstr>Neural networks in tensorflow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Patel, Ravi Ghanshyam</cp:lastModifiedBy>
  <cp:revision>410</cp:revision>
  <dcterms:created xsi:type="dcterms:W3CDTF">2023-03-17T19:55:08Z</dcterms:created>
  <dcterms:modified xsi:type="dcterms:W3CDTF">2024-01-31T20:47:33Z</dcterms:modified>
</cp:coreProperties>
</file>